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1" r:id="rId3"/>
  </p:sldMasterIdLst>
  <p:notesMasterIdLst>
    <p:notesMasterId r:id="rId25"/>
  </p:notesMasterIdLst>
  <p:sldIdLst>
    <p:sldId id="556" r:id="rId4"/>
    <p:sldId id="549" r:id="rId5"/>
    <p:sldId id="552" r:id="rId6"/>
    <p:sldId id="553" r:id="rId7"/>
    <p:sldId id="551" r:id="rId8"/>
    <p:sldId id="550" r:id="rId9"/>
    <p:sldId id="474" r:id="rId10"/>
    <p:sldId id="477" r:id="rId11"/>
    <p:sldId id="554" r:id="rId12"/>
    <p:sldId id="328" r:id="rId13"/>
    <p:sldId id="329" r:id="rId14"/>
    <p:sldId id="294" r:id="rId15"/>
    <p:sldId id="332" r:id="rId16"/>
    <p:sldId id="304" r:id="rId17"/>
    <p:sldId id="548" r:id="rId18"/>
    <p:sldId id="478" r:id="rId19"/>
    <p:sldId id="322" r:id="rId20"/>
    <p:sldId id="557" r:id="rId21"/>
    <p:sldId id="547" r:id="rId22"/>
    <p:sldId id="281" r:id="rId23"/>
    <p:sldId id="27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03E80-E86B-78EC-4547-88BE10EC092C}" name="Regis, Amanda" initials="RA" userId="S::amanda.regis@myflfamilies.com::c635dc7b-c753-40a2-94d4-b8ddfc1fcc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tch, Taylor N" initials="HTN" lastIdx="6" clrIdx="0">
    <p:extLst>
      <p:ext uri="{19B8F6BF-5375-455C-9EA6-DF929625EA0E}">
        <p15:presenceInfo xmlns:p15="http://schemas.microsoft.com/office/powerpoint/2012/main" userId="S::taylor.hatch@myflfamilies.com::f38f38cb-9d3b-4ac9-b70a-5aac17196e45" providerId="AD"/>
      </p:ext>
    </p:extLst>
  </p:cmAuthor>
  <p:cmAuthor id="2" name="Fiore, John Paul" initials="FJP" lastIdx="1" clrIdx="1">
    <p:extLst>
      <p:ext uri="{19B8F6BF-5375-455C-9EA6-DF929625EA0E}">
        <p15:presenceInfo xmlns:p15="http://schemas.microsoft.com/office/powerpoint/2012/main" userId="S::John.Fiore@myflfamilies.com::4cd8d1b5-994a-405a-83a8-26d3e190d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5BA4"/>
    <a:srgbClr val="2C4E8C"/>
    <a:srgbClr val="8FAADC"/>
    <a:srgbClr val="488F4D"/>
    <a:srgbClr val="FAA634"/>
    <a:srgbClr val="FFD537"/>
    <a:srgbClr val="935086"/>
    <a:srgbClr val="DF4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76" autoAdjust="0"/>
    <p:restoredTop sz="93883" autoAdjust="0"/>
  </p:normalViewPr>
  <p:slideViewPr>
    <p:cSldViewPr snapToGrid="0">
      <p:cViewPr varScale="1">
        <p:scale>
          <a:sx n="75" d="100"/>
          <a:sy n="75" d="100"/>
        </p:scale>
        <p:origin x="318"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6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Sheet3!$A$5</c:f>
              <c:strCache>
                <c:ptCount val="1"/>
                <c:pt idx="0">
                  <c:v>FY 2019-2020</c:v>
                </c:pt>
              </c:strCache>
            </c:strRef>
          </c:tx>
          <c:spPr>
            <a:solidFill>
              <a:srgbClr val="115B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Sheet3!$B$4:$B$4</c:f>
              <c:strCache>
                <c:ptCount val="1"/>
                <c:pt idx="0">
                  <c:v>All Ages</c:v>
                </c:pt>
              </c:strCache>
            </c:strRef>
          </c:cat>
          <c:val>
            <c:numRef>
              <c:f>Sheet3!$B$5:$B$5</c:f>
              <c:numCache>
                <c:formatCode>_(* #,##0_);_(* \(#,##0\);_(* "-"??_);_(@_)</c:formatCode>
                <c:ptCount val="1"/>
                <c:pt idx="0">
                  <c:v>202598</c:v>
                </c:pt>
              </c:numCache>
            </c:numRef>
          </c:val>
          <c:extLst>
            <c:ext xmlns:c16="http://schemas.microsoft.com/office/drawing/2014/chart" uri="{C3380CC4-5D6E-409C-BE32-E72D297353CC}">
              <c16:uniqueId val="{00000000-BADB-483B-8BDF-6FBB9831BDF2}"/>
            </c:ext>
          </c:extLst>
        </c:ser>
        <c:ser>
          <c:idx val="1"/>
          <c:order val="1"/>
          <c:tx>
            <c:strRef>
              <c:f>Sheet3!$A$6</c:f>
              <c:strCache>
                <c:ptCount val="1"/>
                <c:pt idx="0">
                  <c:v>FY 2020-2021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Sheet3!$B$4:$B$4</c:f>
              <c:strCache>
                <c:ptCount val="1"/>
                <c:pt idx="0">
                  <c:v>All Ages</c:v>
                </c:pt>
              </c:strCache>
            </c:strRef>
          </c:cat>
          <c:val>
            <c:numRef>
              <c:f>Sheet3!$B$6:$B$6</c:f>
              <c:numCache>
                <c:formatCode>_(* #,##0_);_(* \(#,##0\);_(* "-"??_);_(@_)</c:formatCode>
                <c:ptCount val="1"/>
                <c:pt idx="0">
                  <c:v>194680</c:v>
                </c:pt>
              </c:numCache>
            </c:numRef>
          </c:val>
          <c:extLst>
            <c:ext xmlns:c16="http://schemas.microsoft.com/office/drawing/2014/chart" uri="{C3380CC4-5D6E-409C-BE32-E72D297353CC}">
              <c16:uniqueId val="{00000001-BADB-483B-8BDF-6FBB9831BDF2}"/>
            </c:ext>
          </c:extLst>
        </c:ser>
        <c:ser>
          <c:idx val="2"/>
          <c:order val="2"/>
          <c:tx>
            <c:strRef>
              <c:f>Sheet3!$A$7</c:f>
              <c:strCache>
                <c:ptCount val="1"/>
                <c:pt idx="0">
                  <c:v>FY 2021-2022</c:v>
                </c:pt>
              </c:strCache>
            </c:strRef>
          </c:tx>
          <c:spPr>
            <a:solidFill>
              <a:schemeClr val="accent3"/>
            </a:solidFill>
            <a:ln>
              <a:noFill/>
            </a:ln>
            <a:effectLst/>
          </c:spPr>
          <c:invertIfNegative val="0"/>
          <c:dLbls>
            <c:dLbl>
              <c:idx val="0"/>
              <c:tx>
                <c:rich>
                  <a:bodyPr/>
                  <a:lstStyle/>
                  <a:p>
                    <a:r>
                      <a:rPr lang="en-US" dirty="0"/>
                      <a:t>170,048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DD-4252-82E0-0107C039A3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Sheet3!$B$4:$B$4</c:f>
              <c:strCache>
                <c:ptCount val="1"/>
                <c:pt idx="0">
                  <c:v>All Ages</c:v>
                </c:pt>
              </c:strCache>
            </c:strRef>
          </c:cat>
          <c:val>
            <c:numRef>
              <c:f>Sheet3!$B$7:$B$7</c:f>
              <c:numCache>
                <c:formatCode>_(* #,##0_);_(* \(#,##0\);_(* "-"??_);_(@_)</c:formatCode>
                <c:ptCount val="1"/>
                <c:pt idx="0">
                  <c:v>179462</c:v>
                </c:pt>
              </c:numCache>
            </c:numRef>
          </c:val>
          <c:extLst>
            <c:ext xmlns:c16="http://schemas.microsoft.com/office/drawing/2014/chart" uri="{C3380CC4-5D6E-409C-BE32-E72D297353CC}">
              <c16:uniqueId val="{00000002-BADB-483B-8BDF-6FBB9831BDF2}"/>
            </c:ext>
          </c:extLst>
        </c:ser>
        <c:dLbls>
          <c:dLblPos val="outEnd"/>
          <c:showLegendKey val="0"/>
          <c:showVal val="1"/>
          <c:showCatName val="0"/>
          <c:showSerName val="0"/>
          <c:showPercent val="0"/>
          <c:showBubbleSize val="0"/>
        </c:dLbls>
        <c:gapWidth val="219"/>
        <c:overlap val="-27"/>
        <c:axId val="509612720"/>
        <c:axId val="509613048"/>
      </c:barChart>
      <c:catAx>
        <c:axId val="50961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9613048"/>
        <c:crosses val="autoZero"/>
        <c:auto val="1"/>
        <c:lblAlgn val="ctr"/>
        <c:lblOffset val="100"/>
        <c:noMultiLvlLbl val="0"/>
      </c:catAx>
      <c:valAx>
        <c:axId val="50961304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0961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Age</c:v>
                </c:pt>
              </c:strCache>
            </c:strRef>
          </c:tx>
          <c:spPr>
            <a:solidFill>
              <a:schemeClr val="accent1"/>
            </a:solidFill>
            <a:ln>
              <a:noFill/>
            </a:ln>
            <a:effectLst/>
          </c:spPr>
          <c:invertIfNegative val="0"/>
          <c:dLbls>
            <c:dLbl>
              <c:idx val="10"/>
              <c:layout>
                <c:manualLayout>
                  <c:x val="-1.0254352765308047E-2"/>
                  <c:y val="-4.7637497947791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6-4B10-85BA-159C6CB7091F}"/>
                </c:ext>
              </c:extLst>
            </c:dLbl>
            <c:dLbl>
              <c:idx val="11"/>
              <c:layout>
                <c:manualLayout>
                  <c:x val="4.8176199880231155E-2"/>
                  <c:y val="-4.7637497947791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6-4B10-85BA-159C6CB7091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numCache>
            </c:numRef>
          </c:cat>
          <c:val>
            <c:numRef>
              <c:f>Sheet1!$B$2:$B$16</c:f>
              <c:numCache>
                <c:formatCode>General</c:formatCode>
                <c:ptCount val="15"/>
                <c:pt idx="0">
                  <c:v>0</c:v>
                </c:pt>
                <c:pt idx="1">
                  <c:v>1</c:v>
                </c:pt>
                <c:pt idx="2">
                  <c:v>0</c:v>
                </c:pt>
                <c:pt idx="3">
                  <c:v>2</c:v>
                </c:pt>
                <c:pt idx="4">
                  <c:v>1</c:v>
                </c:pt>
                <c:pt idx="5">
                  <c:v>2</c:v>
                </c:pt>
                <c:pt idx="6">
                  <c:v>3</c:v>
                </c:pt>
                <c:pt idx="7">
                  <c:v>8</c:v>
                </c:pt>
                <c:pt idx="8">
                  <c:v>10</c:v>
                </c:pt>
                <c:pt idx="9">
                  <c:v>17</c:v>
                </c:pt>
                <c:pt idx="10">
                  <c:v>14</c:v>
                </c:pt>
                <c:pt idx="11">
                  <c:v>16</c:v>
                </c:pt>
                <c:pt idx="12">
                  <c:v>11</c:v>
                </c:pt>
                <c:pt idx="13">
                  <c:v>4</c:v>
                </c:pt>
                <c:pt idx="14">
                  <c:v>0</c:v>
                </c:pt>
              </c:numCache>
            </c:numRef>
          </c:val>
          <c:extLst>
            <c:ext xmlns:c16="http://schemas.microsoft.com/office/drawing/2014/chart" uri="{C3380CC4-5D6E-409C-BE32-E72D297353CC}">
              <c16:uniqueId val="{00000002-AA76-4B10-85BA-159C6CB7091F}"/>
            </c:ext>
          </c:extLst>
        </c:ser>
        <c:dLbls>
          <c:dLblPos val="outEnd"/>
          <c:showLegendKey val="0"/>
          <c:showVal val="1"/>
          <c:showCatName val="0"/>
          <c:showSerName val="0"/>
          <c:showPercent val="0"/>
          <c:showBubbleSize val="0"/>
        </c:dLbls>
        <c:gapWidth val="219"/>
        <c:overlap val="-27"/>
        <c:axId val="776357056"/>
        <c:axId val="776340832"/>
      </c:barChart>
      <c:catAx>
        <c:axId val="77635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76340832"/>
        <c:crosses val="autoZero"/>
        <c:auto val="1"/>
        <c:lblAlgn val="ctr"/>
        <c:lblOffset val="100"/>
        <c:noMultiLvlLbl val="0"/>
      </c:catAx>
      <c:valAx>
        <c:axId val="77634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7635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Age</c:v>
                </c:pt>
              </c:strCache>
            </c:strRef>
          </c:tx>
          <c:spPr>
            <a:solidFill>
              <a:schemeClr val="accent1"/>
            </a:solidFill>
            <a:ln>
              <a:noFill/>
            </a:ln>
            <a:effectLst/>
          </c:spPr>
          <c:invertIfNegative val="0"/>
          <c:dLbls>
            <c:dLbl>
              <c:idx val="10"/>
              <c:layout>
                <c:manualLayout>
                  <c:x val="-1.0254352765308047E-2"/>
                  <c:y val="-4.7637497947791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6-4B10-85BA-159C6CB7091F}"/>
                </c:ext>
              </c:extLst>
            </c:dLbl>
            <c:dLbl>
              <c:idx val="11"/>
              <c:layout>
                <c:manualLayout>
                  <c:x val="4.8176199880231155E-2"/>
                  <c:y val="-4.7637497947791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6-4B10-85BA-159C6CB709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numCache>
            </c:numRef>
          </c:cat>
          <c:val>
            <c:numRef>
              <c:f>Sheet1!$B$2:$B$17</c:f>
              <c:numCache>
                <c:formatCode>General</c:formatCode>
                <c:ptCount val="16"/>
                <c:pt idx="0">
                  <c:v>1</c:v>
                </c:pt>
                <c:pt idx="1">
                  <c:v>2</c:v>
                </c:pt>
                <c:pt idx="2">
                  <c:v>5</c:v>
                </c:pt>
                <c:pt idx="3">
                  <c:v>9</c:v>
                </c:pt>
                <c:pt idx="4">
                  <c:v>18</c:v>
                </c:pt>
                <c:pt idx="5">
                  <c:v>29</c:v>
                </c:pt>
                <c:pt idx="6">
                  <c:v>42</c:v>
                </c:pt>
                <c:pt idx="7">
                  <c:v>65</c:v>
                </c:pt>
                <c:pt idx="8">
                  <c:v>119</c:v>
                </c:pt>
                <c:pt idx="9">
                  <c:v>158</c:v>
                </c:pt>
                <c:pt idx="10">
                  <c:v>174</c:v>
                </c:pt>
                <c:pt idx="11">
                  <c:v>174</c:v>
                </c:pt>
                <c:pt idx="12">
                  <c:v>131</c:v>
                </c:pt>
                <c:pt idx="13">
                  <c:v>99</c:v>
                </c:pt>
                <c:pt idx="14">
                  <c:v>50</c:v>
                </c:pt>
                <c:pt idx="15">
                  <c:v>1</c:v>
                </c:pt>
              </c:numCache>
            </c:numRef>
          </c:val>
          <c:extLst>
            <c:ext xmlns:c16="http://schemas.microsoft.com/office/drawing/2014/chart" uri="{C3380CC4-5D6E-409C-BE32-E72D297353CC}">
              <c16:uniqueId val="{00000002-AA76-4B10-85BA-159C6CB7091F}"/>
            </c:ext>
          </c:extLst>
        </c:ser>
        <c:dLbls>
          <c:dLblPos val="outEnd"/>
          <c:showLegendKey val="0"/>
          <c:showVal val="1"/>
          <c:showCatName val="0"/>
          <c:showSerName val="0"/>
          <c:showPercent val="0"/>
          <c:showBubbleSize val="0"/>
        </c:dLbls>
        <c:gapWidth val="219"/>
        <c:overlap val="-27"/>
        <c:axId val="776357056"/>
        <c:axId val="776340832"/>
      </c:barChart>
      <c:catAx>
        <c:axId val="77635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76340832"/>
        <c:crosses val="autoZero"/>
        <c:auto val="1"/>
        <c:lblAlgn val="ctr"/>
        <c:lblOffset val="100"/>
        <c:noMultiLvlLbl val="0"/>
      </c:catAx>
      <c:valAx>
        <c:axId val="77634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7635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281A3D9-6DD0-4C30-A207-43D6DE0B1BC3}" type="datetimeFigureOut">
              <a:rPr lang="en-US" smtClean="0"/>
              <a:t>8/2/2023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5977DA-2AED-49D4-93AB-C47F914742D1}" type="slidenum">
              <a:rPr lang="en-US" smtClean="0"/>
              <a:t>‹#›</a:t>
            </a:fld>
            <a:endParaRPr lang="en-US" dirty="0"/>
          </a:p>
        </p:txBody>
      </p:sp>
    </p:spTree>
    <p:extLst>
      <p:ext uri="{BB962C8B-B14F-4D97-AF65-F5344CB8AC3E}">
        <p14:creationId xmlns:p14="http://schemas.microsoft.com/office/powerpoint/2010/main" val="339650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2</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189475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977DA-2AED-49D4-93AB-C47F914742D1}" type="slidenum">
              <a:rPr lang="en-US" smtClean="0"/>
              <a:t>21</a:t>
            </a:fld>
            <a:endParaRPr lang="en-US" dirty="0"/>
          </a:p>
        </p:txBody>
      </p:sp>
    </p:spTree>
    <p:extLst>
      <p:ext uri="{BB962C8B-B14F-4D97-AF65-F5344CB8AC3E}">
        <p14:creationId xmlns:p14="http://schemas.microsoft.com/office/powerpoint/2010/main" val="405799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3</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61874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4</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11164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5</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54811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6</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255076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a:xfrm>
            <a:off x="732544" y="4624265"/>
            <a:ext cx="5860348" cy="4502488"/>
          </a:xfrm>
        </p:spPr>
        <p:txBody>
          <a:bodyPr/>
          <a:lstStyle/>
          <a:p>
            <a:pPr marL="13040" marR="5215">
              <a:lnSpc>
                <a:spcPct val="110300"/>
              </a:lnSpc>
              <a:spcBef>
                <a:spcPts val="1017"/>
              </a:spcBef>
            </a:pPr>
            <a:endParaRPr lang="en-US" dirty="0"/>
          </a:p>
        </p:txBody>
      </p:sp>
      <p:sp>
        <p:nvSpPr>
          <p:cNvPr id="4" name="Slide Number Placeholder 3"/>
          <p:cNvSpPr>
            <a:spLocks noGrp="1"/>
          </p:cNvSpPr>
          <p:nvPr>
            <p:ph type="sldNum" sz="quarter" idx="10"/>
          </p:nvPr>
        </p:nvSpPr>
        <p:spPr/>
        <p:txBody>
          <a:bodyPr/>
          <a:lstStyle/>
          <a:p>
            <a:pPr algn="l" defTabSz="949478">
              <a:buClr>
                <a:srgbClr val="000000"/>
              </a:buClr>
              <a:defRPr/>
            </a:pPr>
            <a:fld id="{E065D93B-2ED0-48FA-996B-781F552F95E2}" type="slidenum">
              <a:rPr lang="en-US" sz="1400" kern="0">
                <a:solidFill>
                  <a:srgbClr val="000000"/>
                </a:solidFill>
                <a:latin typeface="Arial"/>
                <a:cs typeface="Arial"/>
                <a:sym typeface="Arial"/>
              </a:rPr>
              <a:pPr algn="l" defTabSz="949478">
                <a:buClr>
                  <a:srgbClr val="000000"/>
                </a:buClr>
                <a:defRPr/>
              </a:pPr>
              <a:t>7</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2139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863E826-96F9-412E-99A9-86A7D24D1AC5}"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9252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863E826-96F9-412E-99A9-86A7D24D1AC5}"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6269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863E826-96F9-412E-99A9-86A7D24D1AC5}"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332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9474-1BB0-49CA-8CDE-F4B6B3CB3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28784-DBC2-46F4-9609-FC109E7F926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558F68-9826-434E-B0B2-E66FD1CA64CE}"/>
              </a:ext>
            </a:extLst>
          </p:cNvPr>
          <p:cNvSpPr>
            <a:spLocks noGrp="1"/>
          </p:cNvSpPr>
          <p:nvPr>
            <p:ph type="dt" sz="half" idx="10"/>
          </p:nvPr>
        </p:nvSpPr>
        <p:spPr/>
        <p:txBody>
          <a:bodyPr/>
          <a:lstStyle/>
          <a:p>
            <a:fld id="{FA74A11A-EE7F-4579-A31E-6EF53EBC9877}" type="datetime1">
              <a:rPr lang="en-US" smtClean="0"/>
              <a:t>8/2/2023</a:t>
            </a:fld>
            <a:endParaRPr lang="en-US" dirty="0"/>
          </a:p>
        </p:txBody>
      </p:sp>
      <p:sp>
        <p:nvSpPr>
          <p:cNvPr id="5" name="Footer Placeholder 4">
            <a:extLst>
              <a:ext uri="{FF2B5EF4-FFF2-40B4-BE49-F238E27FC236}">
                <a16:creationId xmlns:a16="http://schemas.microsoft.com/office/drawing/2014/main" id="{C42351F5-1DB5-43AD-8291-BC04E5EFB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F4C4D-6D49-454B-865B-789A7B5B90A5}"/>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41892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D002-736C-4CD8-BDE2-28C008922E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5D0ABB-0DB1-4AE8-96CF-44ED72C0AA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12F7E-9D9E-4497-8920-AA19727E14D4}"/>
              </a:ext>
            </a:extLst>
          </p:cNvPr>
          <p:cNvSpPr>
            <a:spLocks noGrp="1"/>
          </p:cNvSpPr>
          <p:nvPr>
            <p:ph type="dt" sz="half" idx="10"/>
          </p:nvPr>
        </p:nvSpPr>
        <p:spPr/>
        <p:txBody>
          <a:bodyPr/>
          <a:lstStyle/>
          <a:p>
            <a:fld id="{06F50280-93D3-4DA8-B203-E38B07F1D42D}" type="datetime1">
              <a:rPr lang="en-US" smtClean="0"/>
              <a:t>8/2/2023</a:t>
            </a:fld>
            <a:endParaRPr lang="en-US" dirty="0"/>
          </a:p>
        </p:txBody>
      </p:sp>
      <p:sp>
        <p:nvSpPr>
          <p:cNvPr id="5" name="Footer Placeholder 4">
            <a:extLst>
              <a:ext uri="{FF2B5EF4-FFF2-40B4-BE49-F238E27FC236}">
                <a16:creationId xmlns:a16="http://schemas.microsoft.com/office/drawing/2014/main" id="{6B24A9C7-82A5-4930-A68F-D6BBC010B2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F80C4-0031-4DAE-99D7-C68B496C3701}"/>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284622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3AD64-93E8-4619-9ECA-AB44FB5875A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612D2-F820-4504-804A-C49147BA161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2A6A2-BB70-4785-9B30-1736A61D80A2}"/>
              </a:ext>
            </a:extLst>
          </p:cNvPr>
          <p:cNvSpPr>
            <a:spLocks noGrp="1"/>
          </p:cNvSpPr>
          <p:nvPr>
            <p:ph type="dt" sz="half" idx="10"/>
          </p:nvPr>
        </p:nvSpPr>
        <p:spPr/>
        <p:txBody>
          <a:bodyPr/>
          <a:lstStyle/>
          <a:p>
            <a:fld id="{DB3CB1BD-7B2B-4860-8AD8-523D136DF185}" type="datetime1">
              <a:rPr lang="en-US" smtClean="0"/>
              <a:t>8/2/2023</a:t>
            </a:fld>
            <a:endParaRPr lang="en-US" dirty="0"/>
          </a:p>
        </p:txBody>
      </p:sp>
      <p:sp>
        <p:nvSpPr>
          <p:cNvPr id="5" name="Footer Placeholder 4">
            <a:extLst>
              <a:ext uri="{FF2B5EF4-FFF2-40B4-BE49-F238E27FC236}">
                <a16:creationId xmlns:a16="http://schemas.microsoft.com/office/drawing/2014/main" id="{318BD129-68C8-4D64-BA94-1ECBA16F5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F4205-F052-4006-93B4-89A59D4A22DA}"/>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404427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C6EDA4ED-06EC-4D79-A3F4-D6BF76866B64}" type="datetime1">
              <a:rPr lang="en-US" smtClean="0"/>
              <a:t>8/2/2023</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978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solidFill>
                  <a:schemeClr val="accent1">
                    <a:lumMod val="50000"/>
                  </a:schemeClr>
                </a:solidFill>
                <a:latin typeface="Verdana" panose="020B0604030504040204" pitchFamily="34" charset="0"/>
                <a:ea typeface="Verdana" panose="020B0604030504040204" pitchFamily="34" charset="0"/>
              </a:defRPr>
            </a:lvl1pPr>
            <a:lvl2pPr>
              <a:defRPr>
                <a:solidFill>
                  <a:schemeClr val="accent1">
                    <a:lumMod val="50000"/>
                  </a:schemeClr>
                </a:solidFill>
                <a:latin typeface="Verdana" panose="020B0604030504040204" pitchFamily="34" charset="0"/>
                <a:ea typeface="Verdana" panose="020B0604030504040204" pitchFamily="34" charset="0"/>
              </a:defRPr>
            </a:lvl2pPr>
            <a:lvl3pPr>
              <a:defRPr>
                <a:solidFill>
                  <a:schemeClr val="accent1">
                    <a:lumMod val="50000"/>
                  </a:schemeClr>
                </a:solidFill>
                <a:latin typeface="Verdana" panose="020B0604030504040204" pitchFamily="34" charset="0"/>
                <a:ea typeface="Verdana" panose="020B0604030504040204" pitchFamily="34" charset="0"/>
              </a:defRPr>
            </a:lvl3pPr>
            <a:lvl4pPr>
              <a:defRPr>
                <a:solidFill>
                  <a:schemeClr val="accent1">
                    <a:lumMod val="50000"/>
                  </a:schemeClr>
                </a:solidFill>
                <a:latin typeface="Verdana" panose="020B0604030504040204" pitchFamily="34" charset="0"/>
                <a:ea typeface="Verdana" panose="020B0604030504040204" pitchFamily="34" charset="0"/>
              </a:defRPr>
            </a:lvl4pPr>
            <a:lvl5pPr>
              <a:defRPr>
                <a:solidFill>
                  <a:schemeClr val="accent1">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lvl1pPr>
              <a:defRPr>
                <a:solidFill>
                  <a:schemeClr val="accent1">
                    <a:lumMod val="50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91B7C12C-231F-45C5-9C4F-F23F2C24EEBA}" type="datetime1">
              <a:rPr lang="en-US" smtClean="0"/>
              <a:t>8/2/2023</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1249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3978844-A31E-48F5-B350-CA2B5F850287}" type="datetime1">
              <a:rPr lang="en-US" smtClean="0"/>
              <a:t>8/2/2023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lvl1pPr>
              <a:defRPr>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029293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202DF92-FC43-4CBD-BF6D-62A515BD80F3}"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59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8B9367D-A52C-421D-8536-03C829B38E5C}" type="datetime1">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233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C4DE2-FF36-44F2-9BEE-371F521A11D4}" type="datetime1">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6335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9183B-840A-4189-A99B-41AAAA9DE926}" type="datetime1">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5928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F444E610-A01F-4A8C-9E1B-EA9EF05668D8}" type="datetime1">
              <a:rPr lang="en-US" smtClean="0"/>
              <a:t>8/2/2023</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9294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A881-16AD-40F0-94D5-422F58493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35128-3555-4A46-BE11-A19BE1FE2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AB9CE-95A5-4B03-93B0-BE6A1BBF17F0}"/>
              </a:ext>
            </a:extLst>
          </p:cNvPr>
          <p:cNvSpPr>
            <a:spLocks noGrp="1"/>
          </p:cNvSpPr>
          <p:nvPr>
            <p:ph type="dt" sz="half" idx="10"/>
          </p:nvPr>
        </p:nvSpPr>
        <p:spPr/>
        <p:txBody>
          <a:bodyPr/>
          <a:lstStyle/>
          <a:p>
            <a:fld id="{634CAC73-8891-4C8B-AC1B-9B11C70051C1}" type="datetime1">
              <a:rPr lang="en-US" smtClean="0"/>
              <a:t>8/2/2023</a:t>
            </a:fld>
            <a:endParaRPr lang="en-US" dirty="0"/>
          </a:p>
        </p:txBody>
      </p:sp>
      <p:sp>
        <p:nvSpPr>
          <p:cNvPr id="5" name="Footer Placeholder 4">
            <a:extLst>
              <a:ext uri="{FF2B5EF4-FFF2-40B4-BE49-F238E27FC236}">
                <a16:creationId xmlns:a16="http://schemas.microsoft.com/office/drawing/2014/main" id="{6264BB83-C5E7-4945-A97F-C34396F424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B67C79-B8E8-4A6E-ACDA-C62536122F3B}"/>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71207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25A5F-A817-47E3-9A09-13966BDD5E59}" type="datetime1">
              <a:rPr lang="en-US" smtClean="0"/>
              <a:t>8/2/2023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0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oto - text r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7400713" y="3177387"/>
            <a:ext cx="4389120" cy="2194560"/>
          </a:xfrm>
        </p:spPr>
        <p:txBody>
          <a:bodyPr/>
          <a:lstStyle>
            <a:lvl1pPr marL="169329" marR="0" indent="0" algn="l" defTabSz="1219170" rtl="0" eaLnBrk="1" fontAlgn="auto" latinLnBrk="0" hangingPunct="1">
              <a:lnSpc>
                <a:spcPct val="114000"/>
              </a:lnSpc>
              <a:spcBef>
                <a:spcPts val="0"/>
              </a:spcBef>
              <a:spcAft>
                <a:spcPts val="0"/>
              </a:spcAft>
              <a:buClr>
                <a:srgbClr val="858585"/>
              </a:buClr>
              <a:buSzPts val="1600"/>
              <a:buFont typeface="Roboto"/>
              <a:buNone/>
              <a:tabLst/>
              <a:defRPr>
                <a:solidFill>
                  <a:schemeClr val="bg1">
                    <a:lumMod val="50000"/>
                  </a:schemeClr>
                </a:solidFill>
              </a:defRPr>
            </a:lvl1pPr>
            <a:lvl2pPr marL="778914" indent="0">
              <a:buNone/>
              <a:defRPr/>
            </a:lvl2pPr>
            <a:lvl3pPr marL="1396965" indent="0">
              <a:buNone/>
              <a:defRPr/>
            </a:lvl3pPr>
            <a:lvl4pPr marL="2006550" indent="0">
              <a:buNone/>
              <a:defRPr/>
            </a:lvl4pPr>
            <a:lvl5pPr marL="2624601" indent="0">
              <a:buNone/>
              <a:defRPr/>
            </a:lvl5pPr>
          </a:lstStyle>
          <a:p>
            <a:pPr marL="169329" marR="0" lvl="0" indent="0" algn="l" defTabSz="1219170" rtl="0" eaLnBrk="1" fontAlgn="auto" latinLnBrk="0" hangingPunct="1">
              <a:lnSpc>
                <a:spcPct val="114000"/>
              </a:lnSpc>
              <a:spcBef>
                <a:spcPts val="0"/>
              </a:spcBef>
              <a:spcAft>
                <a:spcPts val="0"/>
              </a:spcAft>
              <a:buClr>
                <a:srgbClr val="858585"/>
              </a:buClr>
              <a:buSzPts val="1600"/>
              <a:buFont typeface="Roboto"/>
              <a:buNone/>
              <a:tabLst/>
              <a:defRPr/>
            </a:pPr>
            <a:r>
              <a:rPr lang="en-US" dirty="0"/>
              <a:t>Right text: </a:t>
            </a:r>
          </a:p>
          <a:p>
            <a:pPr marL="169329" marR="0" lvl="0" indent="0" algn="l" defTabSz="1219170" rtl="0" eaLnBrk="1" fontAlgn="auto" latinLnBrk="0" hangingPunct="1">
              <a:lnSpc>
                <a:spcPct val="114000"/>
              </a:lnSpc>
              <a:spcBef>
                <a:spcPts val="0"/>
              </a:spcBef>
              <a:spcAft>
                <a:spcPts val="0"/>
              </a:spcAft>
              <a:buClr>
                <a:srgbClr val="858585"/>
              </a:buClr>
              <a:buSzPts val="1600"/>
              <a:buFont typeface="Roboto"/>
              <a:buNone/>
              <a:tabLst/>
              <a:defRPr/>
            </a:pPr>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a:t>
            </a:r>
          </a:p>
        </p:txBody>
      </p:sp>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765243" y="738987"/>
            <a:ext cx="4876800" cy="4876800"/>
          </a:xfrm>
        </p:spPr>
        <p:txBody>
          <a:bodyPr/>
          <a:lstStyle>
            <a:lvl1pPr marL="169329" indent="0">
              <a:buFontTx/>
              <a:buNone/>
              <a:defRPr/>
            </a:lvl1pPr>
          </a:lstStyle>
          <a:p>
            <a:endParaRPr lang="en-US" dirty="0"/>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6925734" y="1775884"/>
            <a:ext cx="4864100" cy="1039283"/>
          </a:xfrm>
          <a:solidFill>
            <a:schemeClr val="tx1"/>
          </a:solidFill>
        </p:spPr>
        <p:txBody>
          <a:bodyPr anchor="ctr" anchorCtr="0"/>
          <a:lstStyle>
            <a:lvl1pPr marL="169329" indent="0">
              <a:buFontTx/>
              <a:buNone/>
              <a:defRPr sz="3200">
                <a:solidFill>
                  <a:schemeClr val="bg1"/>
                </a:solidFill>
              </a:defRPr>
            </a:lvl1pPr>
            <a:lvl2pPr marL="778914" indent="0">
              <a:buFontTx/>
              <a:buNone/>
              <a:defRPr sz="3200">
                <a:solidFill>
                  <a:schemeClr val="bg1"/>
                </a:solidFill>
              </a:defRPr>
            </a:lvl2pPr>
          </a:lstStyle>
          <a:p>
            <a:pPr lvl="0"/>
            <a:r>
              <a:rPr lang="en-US" dirty="0"/>
              <a:t>Add Title</a:t>
            </a:r>
          </a:p>
        </p:txBody>
      </p:sp>
      <p:sp>
        <p:nvSpPr>
          <p:cNvPr id="2" name="Slide Number Placeholder 1">
            <a:extLst>
              <a:ext uri="{FF2B5EF4-FFF2-40B4-BE49-F238E27FC236}">
                <a16:creationId xmlns:a16="http://schemas.microsoft.com/office/drawing/2014/main" id="{D10451EC-125F-4149-8222-2E9FF227D919}"/>
              </a:ext>
            </a:extLst>
          </p:cNvPr>
          <p:cNvSpPr>
            <a:spLocks noGrp="1"/>
          </p:cNvSpPr>
          <p:nvPr>
            <p:ph type="sldNum" sz="quarter" idx="13"/>
          </p:nvPr>
        </p:nvSpPr>
        <p:spPr/>
        <p:txBody>
          <a:bodyPr/>
          <a:lstStyle/>
          <a:p>
            <a:fld id="{E19EED47-A371-4A8D-B6F0-BFE5FB32C84C}" type="slidenum">
              <a:rPr lang="en-US" smtClean="0"/>
              <a:t>‹#›</a:t>
            </a:fld>
            <a:endParaRPr lang="en-US" dirty="0"/>
          </a:p>
        </p:txBody>
      </p:sp>
    </p:spTree>
    <p:extLst>
      <p:ext uri="{BB962C8B-B14F-4D97-AF65-F5344CB8AC3E}">
        <p14:creationId xmlns:p14="http://schemas.microsoft.com/office/powerpoint/2010/main" val="3027587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617E75AC-D118-4A3A-A116-21721ACCC5C0}" type="datetime1">
              <a:rPr lang="en-US" smtClean="0"/>
              <a:t>8/2/2023</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a:t>Click to edit Master title style</a:t>
            </a:r>
            <a:endParaRPr lang="en-US" dirty="0"/>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2168848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65ECD436-E544-41D1-AF7E-4FD0189182DE}" type="datetime1">
              <a:rPr lang="en-US" smtClean="0"/>
              <a:t>8/2/2023</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12431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7CE0686-4A19-4421-A00C-3F65DEDE09C0}" type="datetime1">
              <a:rPr lang="en-US" smtClean="0"/>
              <a:t>8/2/2023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85399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DACA5F-CC6B-44A6-BDF8-E33634E5D83F}"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436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43B08-06AC-4E4E-B505-EF82B153F735}" type="datetime1">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520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D221C8-9956-4387-A7BE-0DDF899E44A6}" type="datetime1">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040938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A4C3-F6E8-4732-8CDB-CA6C3ECB6350}" type="datetime1">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64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A03FA0BE-31A0-4A25-AAB5-AC654E5C5830}" type="datetime1">
              <a:rPr lang="en-US" smtClean="0"/>
              <a:t>8/2/2023</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4924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6397-766E-4E5F-A637-E733B2E7621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7F749D-D99F-412D-9839-48342BE91C3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2596-37E1-405C-AF1C-7B2AD938769F}"/>
              </a:ext>
            </a:extLst>
          </p:cNvPr>
          <p:cNvSpPr>
            <a:spLocks noGrp="1"/>
          </p:cNvSpPr>
          <p:nvPr>
            <p:ph type="dt" sz="half" idx="10"/>
          </p:nvPr>
        </p:nvSpPr>
        <p:spPr/>
        <p:txBody>
          <a:bodyPr/>
          <a:lstStyle/>
          <a:p>
            <a:fld id="{1AF7B846-0E54-439D-9D0B-70624EF24B3C}" type="datetime1">
              <a:rPr lang="en-US" smtClean="0"/>
              <a:t>8/2/2023</a:t>
            </a:fld>
            <a:endParaRPr lang="en-US" dirty="0"/>
          </a:p>
        </p:txBody>
      </p:sp>
      <p:sp>
        <p:nvSpPr>
          <p:cNvPr id="5" name="Footer Placeholder 4">
            <a:extLst>
              <a:ext uri="{FF2B5EF4-FFF2-40B4-BE49-F238E27FC236}">
                <a16:creationId xmlns:a16="http://schemas.microsoft.com/office/drawing/2014/main" id="{1240F5B8-6043-4EE1-B71B-EC08EF05AE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512AA2-1792-4BFF-B6A9-22F44253A32D}"/>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3848989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7880E6-301E-4D1E-B446-46425D0367D6}" type="datetime1">
              <a:rPr lang="en-US" smtClean="0"/>
              <a:t>8/2/2023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82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A936-1B66-4D15-94D7-8B5BA296A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3A44C-8D3A-47DA-9381-3336EE2D2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A2867-581E-4B78-8BAD-FFC7739F29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99A5A-79BA-488E-9490-74CE69DA4AEA}"/>
              </a:ext>
            </a:extLst>
          </p:cNvPr>
          <p:cNvSpPr>
            <a:spLocks noGrp="1"/>
          </p:cNvSpPr>
          <p:nvPr>
            <p:ph type="dt" sz="half" idx="10"/>
          </p:nvPr>
        </p:nvSpPr>
        <p:spPr/>
        <p:txBody>
          <a:bodyPr/>
          <a:lstStyle/>
          <a:p>
            <a:fld id="{56B34FCB-D6C7-488B-98C1-025314F5AA71}" type="datetime1">
              <a:rPr lang="en-US" smtClean="0"/>
              <a:t>8/2/2023</a:t>
            </a:fld>
            <a:endParaRPr lang="en-US" dirty="0"/>
          </a:p>
        </p:txBody>
      </p:sp>
      <p:sp>
        <p:nvSpPr>
          <p:cNvPr id="6" name="Footer Placeholder 5">
            <a:extLst>
              <a:ext uri="{FF2B5EF4-FFF2-40B4-BE49-F238E27FC236}">
                <a16:creationId xmlns:a16="http://schemas.microsoft.com/office/drawing/2014/main" id="{AAC0775F-A8AF-4AA1-B524-9A7574CC9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F98F07-051F-4EFF-9A0E-AFB9908629FB}"/>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58987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6504-FE98-4C9A-A02A-8DD3579A62D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4B64D2-7052-4EFA-A618-04C6BE46AF1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959F4-4A5F-49DC-82DC-077FD1B491C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6C22C-A0F5-4A56-961D-66D86637DCB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4A044-3A3C-44AB-97A0-21E727E8FC9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7ADE2-26B9-4167-8EA1-2E5E8C1C1BCC}"/>
              </a:ext>
            </a:extLst>
          </p:cNvPr>
          <p:cNvSpPr>
            <a:spLocks noGrp="1"/>
          </p:cNvSpPr>
          <p:nvPr>
            <p:ph type="dt" sz="half" idx="10"/>
          </p:nvPr>
        </p:nvSpPr>
        <p:spPr/>
        <p:txBody>
          <a:bodyPr/>
          <a:lstStyle/>
          <a:p>
            <a:fld id="{E2AAB1C6-1137-4D7A-AD53-B3123C3598A5}" type="datetime1">
              <a:rPr lang="en-US" smtClean="0"/>
              <a:t>8/2/2023</a:t>
            </a:fld>
            <a:endParaRPr lang="en-US" dirty="0"/>
          </a:p>
        </p:txBody>
      </p:sp>
      <p:sp>
        <p:nvSpPr>
          <p:cNvPr id="8" name="Footer Placeholder 7">
            <a:extLst>
              <a:ext uri="{FF2B5EF4-FFF2-40B4-BE49-F238E27FC236}">
                <a16:creationId xmlns:a16="http://schemas.microsoft.com/office/drawing/2014/main" id="{86260BFE-331D-4206-91BA-DCF85AF030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66D767E-B98B-4C5C-ADBA-20521C8BD22B}"/>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15170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A72C-2F31-4AAD-9860-D704EAA237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2A153-CB8E-4DA0-A0CB-09DE3A340A85}"/>
              </a:ext>
            </a:extLst>
          </p:cNvPr>
          <p:cNvSpPr>
            <a:spLocks noGrp="1"/>
          </p:cNvSpPr>
          <p:nvPr>
            <p:ph type="dt" sz="half" idx="10"/>
          </p:nvPr>
        </p:nvSpPr>
        <p:spPr/>
        <p:txBody>
          <a:bodyPr/>
          <a:lstStyle/>
          <a:p>
            <a:fld id="{2B0FD3CC-CB3A-4A2D-91BA-7BE3279FC189}" type="datetime1">
              <a:rPr lang="en-US" smtClean="0"/>
              <a:t>8/2/2023</a:t>
            </a:fld>
            <a:endParaRPr lang="en-US" dirty="0"/>
          </a:p>
        </p:txBody>
      </p:sp>
      <p:sp>
        <p:nvSpPr>
          <p:cNvPr id="4" name="Footer Placeholder 3">
            <a:extLst>
              <a:ext uri="{FF2B5EF4-FFF2-40B4-BE49-F238E27FC236}">
                <a16:creationId xmlns:a16="http://schemas.microsoft.com/office/drawing/2014/main" id="{206F0E58-D1E4-4474-BC3F-4EAB8BEE56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2DD73-BC01-448C-BD15-835A6C71FB8C}"/>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121874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D07A9-3DB5-4658-B369-A907217B1792}"/>
              </a:ext>
            </a:extLst>
          </p:cNvPr>
          <p:cNvSpPr>
            <a:spLocks noGrp="1"/>
          </p:cNvSpPr>
          <p:nvPr>
            <p:ph type="dt" sz="half" idx="10"/>
          </p:nvPr>
        </p:nvSpPr>
        <p:spPr/>
        <p:txBody>
          <a:bodyPr/>
          <a:lstStyle/>
          <a:p>
            <a:fld id="{0D8CCF0B-D0FF-4C3D-9C05-9F4101A5F908}" type="datetime1">
              <a:rPr lang="en-US" smtClean="0"/>
              <a:t>8/2/2023</a:t>
            </a:fld>
            <a:endParaRPr lang="en-US" dirty="0"/>
          </a:p>
        </p:txBody>
      </p:sp>
      <p:sp>
        <p:nvSpPr>
          <p:cNvPr id="3" name="Footer Placeholder 2">
            <a:extLst>
              <a:ext uri="{FF2B5EF4-FFF2-40B4-BE49-F238E27FC236}">
                <a16:creationId xmlns:a16="http://schemas.microsoft.com/office/drawing/2014/main" id="{24E16010-E7F2-4AA7-A62C-D8CDE4B92F0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09EC30-46E5-4190-90DB-494E59469911}"/>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1875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7810-65C8-4F5A-BB60-CDF011DAA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765098-3056-4736-9930-2ABAB9182F1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1E0BCE-BE3E-4FCA-BA94-77995C10D62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5F58E-BBEE-4639-BB3B-5EE97D69A3EB}"/>
              </a:ext>
            </a:extLst>
          </p:cNvPr>
          <p:cNvSpPr>
            <a:spLocks noGrp="1"/>
          </p:cNvSpPr>
          <p:nvPr>
            <p:ph type="dt" sz="half" idx="10"/>
          </p:nvPr>
        </p:nvSpPr>
        <p:spPr/>
        <p:txBody>
          <a:bodyPr/>
          <a:lstStyle/>
          <a:p>
            <a:fld id="{116B01F0-8E7B-4B85-86B7-E11CB303D569}" type="datetime1">
              <a:rPr lang="en-US" smtClean="0"/>
              <a:t>8/2/2023</a:t>
            </a:fld>
            <a:endParaRPr lang="en-US" dirty="0"/>
          </a:p>
        </p:txBody>
      </p:sp>
      <p:sp>
        <p:nvSpPr>
          <p:cNvPr id="6" name="Footer Placeholder 5">
            <a:extLst>
              <a:ext uri="{FF2B5EF4-FFF2-40B4-BE49-F238E27FC236}">
                <a16:creationId xmlns:a16="http://schemas.microsoft.com/office/drawing/2014/main" id="{85ED33F3-3713-4C01-A53A-3B46712DB6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FD1B9C-F7A1-4EBC-B3C1-83E072F342FA}"/>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10806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9E75-9BCB-4CCA-997F-C51CBAD44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434FAD-52C5-4198-9B93-69A32B21958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0AE350B0-30B3-4DE4-AD02-3D14767840C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F37B9-D7D1-474A-A118-04177346E923}"/>
              </a:ext>
            </a:extLst>
          </p:cNvPr>
          <p:cNvSpPr>
            <a:spLocks noGrp="1"/>
          </p:cNvSpPr>
          <p:nvPr>
            <p:ph type="dt" sz="half" idx="10"/>
          </p:nvPr>
        </p:nvSpPr>
        <p:spPr/>
        <p:txBody>
          <a:bodyPr/>
          <a:lstStyle/>
          <a:p>
            <a:fld id="{21BF9B01-59CA-4337-8107-0680C00AAE5C}" type="datetime1">
              <a:rPr lang="en-US" smtClean="0"/>
              <a:t>8/2/2023</a:t>
            </a:fld>
            <a:endParaRPr lang="en-US" dirty="0"/>
          </a:p>
        </p:txBody>
      </p:sp>
      <p:sp>
        <p:nvSpPr>
          <p:cNvPr id="6" name="Footer Placeholder 5">
            <a:extLst>
              <a:ext uri="{FF2B5EF4-FFF2-40B4-BE49-F238E27FC236}">
                <a16:creationId xmlns:a16="http://schemas.microsoft.com/office/drawing/2014/main" id="{F6D01D3D-E095-4884-8DB3-3757F48344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B8E24E-3B05-4D12-B3E6-9CD17C1800A5}"/>
              </a:ext>
            </a:extLst>
          </p:cNvPr>
          <p:cNvSpPr>
            <a:spLocks noGrp="1"/>
          </p:cNvSpPr>
          <p:nvPr>
            <p:ph type="sldNum" sz="quarter" idx="12"/>
          </p:nvPr>
        </p:nvSpPr>
        <p:spPr/>
        <p:txBody>
          <a:bodyPr/>
          <a:lstStyle/>
          <a:p>
            <a:fld id="{7225DC32-A42C-468B-BC14-F35356C62F5E}" type="slidenum">
              <a:rPr lang="en-US" smtClean="0"/>
              <a:t>‹#›</a:t>
            </a:fld>
            <a:endParaRPr lang="en-US" dirty="0"/>
          </a:p>
        </p:txBody>
      </p:sp>
    </p:spTree>
    <p:extLst>
      <p:ext uri="{BB962C8B-B14F-4D97-AF65-F5344CB8AC3E}">
        <p14:creationId xmlns:p14="http://schemas.microsoft.com/office/powerpoint/2010/main" val="204289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7E4CB-FB56-40E0-A058-ED8BA03CACA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E9F73-3DCA-472F-8A05-73CFB4325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A127C-DC69-4661-9677-A9DE84D125A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3BA24-DB02-4B8E-84F4-DBC4913C7BAF}" type="datetime1">
              <a:rPr lang="en-US" smtClean="0"/>
              <a:t>8/2/2023</a:t>
            </a:fld>
            <a:endParaRPr lang="en-US" dirty="0"/>
          </a:p>
        </p:txBody>
      </p:sp>
      <p:sp>
        <p:nvSpPr>
          <p:cNvPr id="5" name="Footer Placeholder 4">
            <a:extLst>
              <a:ext uri="{FF2B5EF4-FFF2-40B4-BE49-F238E27FC236}">
                <a16:creationId xmlns:a16="http://schemas.microsoft.com/office/drawing/2014/main" id="{5C41002C-3C60-430B-A74C-77B967E3488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030630-4B28-41C4-A8AD-698BB1D266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5DC32-A42C-468B-BC14-F35356C62F5E}" type="slidenum">
              <a:rPr lang="en-US" smtClean="0"/>
              <a:t>‹#›</a:t>
            </a:fld>
            <a:endParaRPr lang="en-US" dirty="0"/>
          </a:p>
        </p:txBody>
      </p:sp>
    </p:spTree>
    <p:extLst>
      <p:ext uri="{BB962C8B-B14F-4D97-AF65-F5344CB8AC3E}">
        <p14:creationId xmlns:p14="http://schemas.microsoft.com/office/powerpoint/2010/main" val="157031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5AF73A0-24B0-4EB2-B413-56FB662DF9D7}" type="datetime1">
              <a:rPr lang="en-US" smtClean="0"/>
              <a:t>8/2/2023</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2"/>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76530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FEC512BC-C3C0-4937-9209-3099CCCE389D}" type="datetime1">
              <a:rPr lang="en-US" smtClean="0"/>
              <a:t>8/2/2023</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6429319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cpedia.org/chalkboard/d/diagnosis.html" TargetMode="External"/><Relationship Id="rId2" Type="http://schemas.openxmlformats.org/officeDocument/2006/relationships/image" Target="../media/image21.jpg"/><Relationship Id="rId1" Type="http://schemas.openxmlformats.org/officeDocument/2006/relationships/slideLayout" Target="../slideLayouts/slideLayout28.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hyperlink" Target="https://freepngimg.com/png/25497-submit-button-photos" TargetMode="External"/><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feedback-group-communication-2044700/" TargetMode="External"/><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pxhere.com/en/photo/144456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8.xml"/><Relationship Id="rId5" Type="http://schemas.openxmlformats.org/officeDocument/2006/relationships/hyperlink" Target="https://www.publicdomainpictures.net/view-image.php?image=370244&amp;picture=paii-urmtori" TargetMode="Externa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jdr-rpg-roles.blogspot.com/2012/08/feuilles-de-personnag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thebluediamondgallery.com/legal08/l/law.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chart" Target="../charts/chart1.xml"/><Relationship Id="rId4" Type="http://schemas.openxmlformats.org/officeDocument/2006/relationships/hyperlink" Target="https://www.pexels.com/photo/chart-close-up-data-desk-5900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teenager-boy-young-people-youth-1131815/" TargetMode="External"/><Relationship Id="rId2" Type="http://schemas.openxmlformats.org/officeDocument/2006/relationships/image" Target="../media/image1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EFBA1E-3601-FEFF-E112-5B1C047F58A3}"/>
              </a:ext>
            </a:extLst>
          </p:cNvPr>
          <p:cNvSpPr>
            <a:spLocks noGrp="1"/>
          </p:cNvSpPr>
          <p:nvPr>
            <p:ph type="sldNum" sz="quarter" idx="12"/>
          </p:nvPr>
        </p:nvSpPr>
        <p:spPr/>
        <p:txBody>
          <a:bodyPr/>
          <a:lstStyle/>
          <a:p>
            <a:fld id="{7225DC32-A42C-468B-BC14-F35356C62F5E}" type="slidenum">
              <a:rPr lang="en-US" smtClean="0"/>
              <a:t>1</a:t>
            </a:fld>
            <a:endParaRPr lang="en-US" dirty="0"/>
          </a:p>
        </p:txBody>
      </p:sp>
      <p:sp>
        <p:nvSpPr>
          <p:cNvPr id="10" name="Title 5">
            <a:extLst>
              <a:ext uri="{FF2B5EF4-FFF2-40B4-BE49-F238E27FC236}">
                <a16:creationId xmlns:a16="http://schemas.microsoft.com/office/drawing/2014/main" id="{B7E0956C-137F-89C0-C808-C93DC147D857}"/>
              </a:ext>
            </a:extLst>
          </p:cNvPr>
          <p:cNvSpPr txBox="1">
            <a:spLocks/>
          </p:cNvSpPr>
          <p:nvPr/>
        </p:nvSpPr>
        <p:spPr>
          <a:xfrm>
            <a:off x="4938834" y="1620246"/>
            <a:ext cx="6593856" cy="1343034"/>
          </a:xfrm>
          <a:prstGeom prst="rect">
            <a:avLst/>
          </a:prstGeom>
          <a:ln>
            <a:noFill/>
          </a:ln>
        </p:spPr>
        <p:txBody>
          <a:bodyPr vert="horz" lIns="91440" tIns="45720" rIns="91440" bIns="45720" rtlCol="0" anchor="t" anchorCtr="0">
            <a:normAutofit fontScale="97500"/>
          </a:bodyPr>
          <a:lstStyle>
            <a:lvl1pPr algn="l" defTabSz="457200" rtl="0" eaLnBrk="1" latinLnBrk="0" hangingPunct="1">
              <a:lnSpc>
                <a:spcPct val="100000"/>
              </a:lnSpc>
              <a:spcBef>
                <a:spcPct val="0"/>
              </a:spcBef>
              <a:buNone/>
              <a:defRPr sz="2800" b="1" kern="1200" cap="all">
                <a:solidFill>
                  <a:schemeClr val="bg1"/>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latin typeface="Arial" panose="020B0604020202020204" pitchFamily="34" charset="0"/>
                <a:cs typeface="Arial" panose="020B0604020202020204" pitchFamily="34" charset="0"/>
              </a:rPr>
              <a:t>Overview of Child Baker Acts and Improvements through House BILL (HB) 945</a:t>
            </a:r>
          </a:p>
        </p:txBody>
      </p:sp>
      <p:sp>
        <p:nvSpPr>
          <p:cNvPr id="11" name="Subtitle 6">
            <a:extLst>
              <a:ext uri="{FF2B5EF4-FFF2-40B4-BE49-F238E27FC236}">
                <a16:creationId xmlns:a16="http://schemas.microsoft.com/office/drawing/2014/main" id="{D631F685-76C7-EEEB-8F45-A10DA3B7DF10}"/>
              </a:ext>
            </a:extLst>
          </p:cNvPr>
          <p:cNvSpPr>
            <a:spLocks noGrp="1"/>
          </p:cNvSpPr>
          <p:nvPr>
            <p:ph type="subTitle" idx="1"/>
          </p:nvPr>
        </p:nvSpPr>
        <p:spPr>
          <a:xfrm>
            <a:off x="5487374" y="3133839"/>
            <a:ext cx="5496775" cy="590321"/>
          </a:xfrm>
        </p:spPr>
        <p:txBody>
          <a:bodyPr>
            <a:noAutofit/>
          </a:bodyPr>
          <a:lstStyle/>
          <a:p>
            <a:pPr algn="ctr"/>
            <a:r>
              <a:rPr lang="en-US" dirty="0">
                <a:latin typeface="Arial" panose="020B0604020202020204" pitchFamily="34" charset="0"/>
                <a:cs typeface="Arial" panose="020B0604020202020204" pitchFamily="34" charset="0"/>
              </a:rPr>
              <a:t>Shila salem, Assistant deputy secretary</a:t>
            </a:r>
          </a:p>
          <a:p>
            <a:pPr algn="ctr"/>
            <a:r>
              <a:rPr lang="en-US" dirty="0">
                <a:latin typeface="Arial" panose="020B0604020202020204" pitchFamily="34" charset="0"/>
                <a:cs typeface="Arial" panose="020B0604020202020204" pitchFamily="34" charset="0"/>
              </a:rPr>
              <a:t>DCF Substance Abuse and Mental Health</a:t>
            </a:r>
          </a:p>
        </p:txBody>
      </p:sp>
    </p:spTree>
    <p:extLst>
      <p:ext uri="{BB962C8B-B14F-4D97-AF65-F5344CB8AC3E}">
        <p14:creationId xmlns:p14="http://schemas.microsoft.com/office/powerpoint/2010/main" val="257785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7">
            <a:extLst>
              <a:ext uri="{FF2B5EF4-FFF2-40B4-BE49-F238E27FC236}">
                <a16:creationId xmlns:a16="http://schemas.microsoft.com/office/drawing/2014/main" id="{CE6FDDDC-2C5A-41F3-9C6A-F324DDA7C8FD}"/>
              </a:ext>
            </a:extLst>
          </p:cNvPr>
          <p:cNvGraphicFramePr>
            <a:graphicFrameLocks noGrp="1"/>
          </p:cNvGraphicFramePr>
          <p:nvPr>
            <p:extLst>
              <p:ext uri="{D42A27DB-BD31-4B8C-83A1-F6EECF244321}">
                <p14:modId xmlns:p14="http://schemas.microsoft.com/office/powerpoint/2010/main" val="1295918351"/>
              </p:ext>
            </p:extLst>
          </p:nvPr>
        </p:nvGraphicFramePr>
        <p:xfrm>
          <a:off x="915928" y="1832123"/>
          <a:ext cx="5574872" cy="2255520"/>
        </p:xfrm>
        <a:graphic>
          <a:graphicData uri="http://schemas.openxmlformats.org/drawingml/2006/table">
            <a:tbl>
              <a:tblPr firstRow="1" bandRow="1"/>
              <a:tblGrid>
                <a:gridCol w="2171502">
                  <a:extLst>
                    <a:ext uri="{9D8B030D-6E8A-4147-A177-3AD203B41FA5}">
                      <a16:colId xmlns:a16="http://schemas.microsoft.com/office/drawing/2014/main" val="423526522"/>
                    </a:ext>
                  </a:extLst>
                </a:gridCol>
                <a:gridCol w="1810549">
                  <a:extLst>
                    <a:ext uri="{9D8B030D-6E8A-4147-A177-3AD203B41FA5}">
                      <a16:colId xmlns:a16="http://schemas.microsoft.com/office/drawing/2014/main" val="683436901"/>
                    </a:ext>
                  </a:extLst>
                </a:gridCol>
                <a:gridCol w="1592821">
                  <a:extLst>
                    <a:ext uri="{9D8B030D-6E8A-4147-A177-3AD203B41FA5}">
                      <a16:colId xmlns:a16="http://schemas.microsoft.com/office/drawing/2014/main" val="3155112872"/>
                    </a:ext>
                  </a:extLst>
                </a:gridCol>
              </a:tblGrid>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u="none" dirty="0"/>
                        <a:t>Race</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u="none" dirty="0"/>
                        <a:t>Number of Children</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u="none" dirty="0"/>
                        <a:t>% of Total Children</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814132"/>
                  </a:ext>
                </a:extLst>
              </a:tr>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0" dirty="0"/>
                        <a:t>White</a:t>
                      </a:r>
                    </a:p>
                  </a:txBody>
                  <a:tcPr>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39</a:t>
                      </a:r>
                    </a:p>
                  </a:txBody>
                  <a:tcPr>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43.8%</a:t>
                      </a:r>
                    </a:p>
                  </a:txBody>
                  <a:tcPr>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03028246"/>
                  </a:ext>
                </a:extLst>
              </a:tr>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0" dirty="0"/>
                        <a:t>Multi-Racial</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13</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14.6%</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24679869"/>
                  </a:ext>
                </a:extLst>
              </a:tr>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0" dirty="0"/>
                        <a:t>Black</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35</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39.3%</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8756267"/>
                  </a:ext>
                </a:extLst>
              </a:tr>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0" dirty="0"/>
                        <a:t>Other</a:t>
                      </a:r>
                    </a:p>
                  </a:txBody>
                  <a:tcP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dirty="0"/>
                        <a:t>2.2%</a:t>
                      </a: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30184322"/>
                  </a:ext>
                </a:extLst>
              </a:tr>
              <a:tr h="1939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dirty="0"/>
                        <a:t>Total</a:t>
                      </a:r>
                    </a:p>
                  </a:txBody>
                  <a:tcP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dirty="0"/>
                        <a:t>89</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600" b="1" dirty="0"/>
                        <a:t>100.0%</a:t>
                      </a: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34099503"/>
                  </a:ext>
                </a:extLst>
              </a:tr>
            </a:tbl>
          </a:graphicData>
        </a:graphic>
      </p:graphicFrame>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359923" y="699037"/>
            <a:ext cx="12192000" cy="807204"/>
          </a:xfrm>
        </p:spPr>
        <p:txBody>
          <a:bodyPr anchor="ctr">
            <a:normAutofit fontScale="90000"/>
          </a:bodyPr>
          <a:lstStyle/>
          <a:p>
            <a:r>
              <a:rPr lang="en-US" sz="3200" dirty="0">
                <a:solidFill>
                  <a:srgbClr val="000000"/>
                </a:solidFill>
                <a:latin typeface="Arial Black" panose="020B0A04020102020204" pitchFamily="34" charset="0"/>
                <a:cs typeface="Aktiv Grotesk Black" panose="020B0904020202020204" pitchFamily="34" charset="0"/>
              </a:rPr>
              <a:t>DCF High Utilizer Data by Age, Race and Gender</a:t>
            </a: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2539" y="1817467"/>
            <a:ext cx="306611" cy="306611"/>
          </a:xfrm>
          <a:prstGeom prst="rect">
            <a:avLst/>
          </a:prstGeom>
        </p:spPr>
      </p:pic>
      <p:sp>
        <p:nvSpPr>
          <p:cNvPr id="10" name="TextBox 9">
            <a:extLst>
              <a:ext uri="{FF2B5EF4-FFF2-40B4-BE49-F238E27FC236}">
                <a16:creationId xmlns:a16="http://schemas.microsoft.com/office/drawing/2014/main" id="{BCF276FD-1024-4AAE-83D5-EC24D78BCB1D}"/>
              </a:ext>
            </a:extLst>
          </p:cNvPr>
          <p:cNvSpPr txBox="1"/>
          <p:nvPr/>
        </p:nvSpPr>
        <p:spPr>
          <a:xfrm>
            <a:off x="2731620" y="4342761"/>
            <a:ext cx="2080801" cy="369332"/>
          </a:xfrm>
          <a:prstGeom prst="rect">
            <a:avLst/>
          </a:prstGeom>
          <a:noFill/>
        </p:spPr>
        <p:txBody>
          <a:bodyPr wrap="square" rtlCol="0">
            <a:spAutoFit/>
          </a:bodyPr>
          <a:lstStyle/>
          <a:p>
            <a:pPr algn="ctr" defTabSz="914377">
              <a:lnSpc>
                <a:spcPct val="90000"/>
              </a:lnSpc>
              <a:spcBef>
                <a:spcPct val="0"/>
              </a:spcBef>
            </a:pPr>
            <a:r>
              <a:rPr lang="en-US" sz="2000" dirty="0">
                <a:solidFill>
                  <a:schemeClr val="tx2"/>
                </a:solidFill>
                <a:latin typeface="Arial Black" panose="020B0A04020102020204" pitchFamily="34" charset="0"/>
                <a:ea typeface="+mj-ea"/>
              </a:rPr>
              <a:t>GENDER</a:t>
            </a:r>
          </a:p>
        </p:txBody>
      </p:sp>
      <p:sp>
        <p:nvSpPr>
          <p:cNvPr id="12" name="TextBox 11">
            <a:extLst>
              <a:ext uri="{FF2B5EF4-FFF2-40B4-BE49-F238E27FC236}">
                <a16:creationId xmlns:a16="http://schemas.microsoft.com/office/drawing/2014/main" id="{BDD7DE11-8FFE-40E3-81B7-3A9455BDD464}"/>
              </a:ext>
            </a:extLst>
          </p:cNvPr>
          <p:cNvSpPr txBox="1"/>
          <p:nvPr/>
        </p:nvSpPr>
        <p:spPr>
          <a:xfrm>
            <a:off x="8169151" y="2311321"/>
            <a:ext cx="1704163" cy="369332"/>
          </a:xfrm>
          <a:prstGeom prst="rect">
            <a:avLst/>
          </a:prstGeom>
          <a:noFill/>
        </p:spPr>
        <p:txBody>
          <a:bodyPr wrap="square" rtlCol="0">
            <a:spAutoFit/>
          </a:bodyPr>
          <a:lstStyle/>
          <a:p>
            <a:pPr algn="ctr" defTabSz="914377">
              <a:lnSpc>
                <a:spcPct val="90000"/>
              </a:lnSpc>
              <a:spcBef>
                <a:spcPct val="0"/>
              </a:spcBef>
            </a:pPr>
            <a:r>
              <a:rPr lang="en-US" sz="2000" dirty="0">
                <a:solidFill>
                  <a:schemeClr val="tx2">
                    <a:lumMod val="50000"/>
                  </a:schemeClr>
                </a:solidFill>
                <a:latin typeface="Arial Black" panose="020B0A04020102020204" pitchFamily="34" charset="0"/>
                <a:ea typeface="+mj-ea"/>
              </a:rPr>
              <a:t>AGE</a:t>
            </a:r>
          </a:p>
        </p:txBody>
      </p:sp>
      <p:sp>
        <p:nvSpPr>
          <p:cNvPr id="13" name="TextBox 12">
            <a:extLst>
              <a:ext uri="{FF2B5EF4-FFF2-40B4-BE49-F238E27FC236}">
                <a16:creationId xmlns:a16="http://schemas.microsoft.com/office/drawing/2014/main" id="{DFF7E3A3-97FB-45AB-AC40-56D24AF24678}"/>
              </a:ext>
            </a:extLst>
          </p:cNvPr>
          <p:cNvSpPr txBox="1"/>
          <p:nvPr/>
        </p:nvSpPr>
        <p:spPr>
          <a:xfrm>
            <a:off x="2915937" y="1458148"/>
            <a:ext cx="1704163" cy="369332"/>
          </a:xfrm>
          <a:prstGeom prst="rect">
            <a:avLst/>
          </a:prstGeom>
          <a:noFill/>
        </p:spPr>
        <p:txBody>
          <a:bodyPr wrap="square" rtlCol="0">
            <a:spAutoFit/>
          </a:bodyPr>
          <a:lstStyle/>
          <a:p>
            <a:pPr algn="ctr" defTabSz="914377">
              <a:lnSpc>
                <a:spcPct val="90000"/>
              </a:lnSpc>
              <a:spcBef>
                <a:spcPct val="0"/>
              </a:spcBef>
            </a:pPr>
            <a:r>
              <a:rPr lang="en-US" sz="2000" dirty="0">
                <a:solidFill>
                  <a:schemeClr val="tx2">
                    <a:lumMod val="50000"/>
                  </a:schemeClr>
                </a:solidFill>
                <a:latin typeface="Arial Black" panose="020B0A04020102020204" pitchFamily="34" charset="0"/>
                <a:ea typeface="+mj-ea"/>
              </a:rPr>
              <a:t>RACE</a:t>
            </a:r>
          </a:p>
        </p:txBody>
      </p:sp>
      <p:graphicFrame>
        <p:nvGraphicFramePr>
          <p:cNvPr id="15" name="Table 17">
            <a:extLst>
              <a:ext uri="{FF2B5EF4-FFF2-40B4-BE49-F238E27FC236}">
                <a16:creationId xmlns:a16="http://schemas.microsoft.com/office/drawing/2014/main" id="{FE7E0A79-75AF-4636-9038-6D60420343A3}"/>
              </a:ext>
            </a:extLst>
          </p:cNvPr>
          <p:cNvGraphicFramePr>
            <a:graphicFrameLocks noGrp="1"/>
          </p:cNvGraphicFramePr>
          <p:nvPr>
            <p:extLst>
              <p:ext uri="{D42A27DB-BD31-4B8C-83A1-F6EECF244321}">
                <p14:modId xmlns:p14="http://schemas.microsoft.com/office/powerpoint/2010/main" val="3800113283"/>
              </p:ext>
            </p:extLst>
          </p:nvPr>
        </p:nvGraphicFramePr>
        <p:xfrm>
          <a:off x="2200963" y="4760806"/>
          <a:ext cx="3085508" cy="1816037"/>
        </p:xfrm>
        <a:graphic>
          <a:graphicData uri="http://schemas.openxmlformats.org/drawingml/2006/table">
            <a:tbl>
              <a:tblPr firstRow="1" bandRow="1"/>
              <a:tblGrid>
                <a:gridCol w="1542754">
                  <a:extLst>
                    <a:ext uri="{9D8B030D-6E8A-4147-A177-3AD203B41FA5}">
                      <a16:colId xmlns:a16="http://schemas.microsoft.com/office/drawing/2014/main" val="1404911201"/>
                    </a:ext>
                  </a:extLst>
                </a:gridCol>
                <a:gridCol w="1542754">
                  <a:extLst>
                    <a:ext uri="{9D8B030D-6E8A-4147-A177-3AD203B41FA5}">
                      <a16:colId xmlns:a16="http://schemas.microsoft.com/office/drawing/2014/main" val="1808243527"/>
                    </a:ext>
                  </a:extLst>
                </a:gridCol>
              </a:tblGrid>
              <a:tr h="810197">
                <a:tc>
                  <a:txBody>
                    <a:bodyPr/>
                    <a:lstStyle/>
                    <a:p>
                      <a:pPr algn="ctr"/>
                      <a:endParaRPr lang="en-US" sz="1600" b="1"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1"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196404"/>
                  </a:ext>
                </a:extLst>
              </a:tr>
              <a:tr h="311392">
                <a:tc>
                  <a:txBody>
                    <a:bodyPr/>
                    <a:lstStyle/>
                    <a:p>
                      <a:pPr algn="ctr"/>
                      <a:r>
                        <a:rPr lang="en-US" sz="1600" b="1" dirty="0"/>
                        <a:t>Female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a:t>Male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2696816"/>
                  </a:ext>
                </a:extLst>
              </a:tr>
              <a:tr h="311392">
                <a:tc>
                  <a:txBody>
                    <a:bodyPr/>
                    <a:lstStyle/>
                    <a:p>
                      <a:pPr algn="ctr"/>
                      <a:r>
                        <a:rPr lang="en-US" sz="1600" b="1" dirty="0"/>
                        <a:t>52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t>37</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39573418"/>
                  </a:ext>
                </a:extLst>
              </a:tr>
              <a:tr h="311392">
                <a:tc>
                  <a:txBody>
                    <a:bodyPr/>
                    <a:lstStyle/>
                    <a:p>
                      <a:pPr algn="ctr"/>
                      <a:r>
                        <a:rPr lang="en-US" sz="1600" b="1" dirty="0"/>
                        <a:t>58.4%</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a:t>41.6%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52701731"/>
                  </a:ext>
                </a:extLst>
              </a:tr>
            </a:tbl>
          </a:graphicData>
        </a:graphic>
      </p:graphicFrame>
      <p:graphicFrame>
        <p:nvGraphicFramePr>
          <p:cNvPr id="17" name="Chart 16">
            <a:extLst>
              <a:ext uri="{FF2B5EF4-FFF2-40B4-BE49-F238E27FC236}">
                <a16:creationId xmlns:a16="http://schemas.microsoft.com/office/drawing/2014/main" id="{B4F89CF6-FEDF-4F63-9576-EA7CCFB0190F}"/>
              </a:ext>
            </a:extLst>
          </p:cNvPr>
          <p:cNvGraphicFramePr/>
          <p:nvPr>
            <p:extLst>
              <p:ext uri="{D42A27DB-BD31-4B8C-83A1-F6EECF244321}">
                <p14:modId xmlns:p14="http://schemas.microsoft.com/office/powerpoint/2010/main" val="1433755135"/>
              </p:ext>
            </p:extLst>
          </p:nvPr>
        </p:nvGraphicFramePr>
        <p:xfrm>
          <a:off x="6925098" y="2674970"/>
          <a:ext cx="4172558" cy="2506200"/>
        </p:xfrm>
        <a:graphic>
          <a:graphicData uri="http://schemas.openxmlformats.org/drawingml/2006/chart">
            <c:chart xmlns:c="http://schemas.openxmlformats.org/drawingml/2006/chart" xmlns:r="http://schemas.openxmlformats.org/officeDocument/2006/relationships" r:id="rId4"/>
          </a:graphicData>
        </a:graphic>
      </p:graphicFrame>
      <p:pic>
        <p:nvPicPr>
          <p:cNvPr id="18" name="Graphic 17" descr="Male profile with solid fill">
            <a:extLst>
              <a:ext uri="{FF2B5EF4-FFF2-40B4-BE49-F238E27FC236}">
                <a16:creationId xmlns:a16="http://schemas.microsoft.com/office/drawing/2014/main" id="{0DC5B501-6264-4D21-9C75-A9CF118E3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1752" y="4819620"/>
            <a:ext cx="761031" cy="761031"/>
          </a:xfrm>
          <a:prstGeom prst="rect">
            <a:avLst/>
          </a:prstGeom>
        </p:spPr>
      </p:pic>
      <p:pic>
        <p:nvPicPr>
          <p:cNvPr id="19" name="Graphic 18" descr="Female Profile with solid fill">
            <a:extLst>
              <a:ext uri="{FF2B5EF4-FFF2-40B4-BE49-F238E27FC236}">
                <a16:creationId xmlns:a16="http://schemas.microsoft.com/office/drawing/2014/main" id="{B35645E5-2D9F-4853-A0BE-E337E7141C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0844" y="4861935"/>
            <a:ext cx="706080" cy="706080"/>
          </a:xfrm>
          <a:prstGeom prst="rect">
            <a:avLst/>
          </a:prstGeom>
        </p:spPr>
      </p:pic>
      <p:sp>
        <p:nvSpPr>
          <p:cNvPr id="2" name="Slide Number Placeholder 3">
            <a:extLst>
              <a:ext uri="{FF2B5EF4-FFF2-40B4-BE49-F238E27FC236}">
                <a16:creationId xmlns:a16="http://schemas.microsoft.com/office/drawing/2014/main" id="{B955478F-C4D9-F4CB-D615-F2BBE95C16BD}"/>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53315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a:extLst>
              <a:ext uri="{FF2B5EF4-FFF2-40B4-BE49-F238E27FC236}">
                <a16:creationId xmlns:a16="http://schemas.microsoft.com/office/drawing/2014/main" id="{B1FF7E1F-3AF6-8D73-3089-9E0621B45584}"/>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500" y="0"/>
            <a:ext cx="10287000" cy="6858000"/>
          </a:xfrm>
          <a:prstGeom prst="rect">
            <a:avLst/>
          </a:prstGeom>
          <a:effectLst>
            <a:softEdge rad="635000"/>
          </a:effectLst>
        </p:spPr>
      </p:pic>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350196" y="680814"/>
            <a:ext cx="12192000" cy="757994"/>
          </a:xfrm>
        </p:spPr>
        <p:txBody>
          <a:bodyPr anchor="ctr">
            <a:normAutofit/>
          </a:bodyPr>
          <a:lstStyle/>
          <a:p>
            <a:r>
              <a:rPr lang="en-US" sz="3200" dirty="0">
                <a:solidFill>
                  <a:srgbClr val="000000"/>
                </a:solidFill>
                <a:latin typeface="Arial Black" panose="020B0A04020102020204" pitchFamily="34" charset="0"/>
                <a:cs typeface="Aktiv Grotesk Black" panose="020B0904020202020204" pitchFamily="34" charset="0"/>
              </a:rPr>
              <a:t>DCF High Utilizer Data by Diagnosis</a:t>
            </a: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539" y="1817467"/>
            <a:ext cx="306611" cy="306611"/>
          </a:xfrm>
          <a:prstGeom prst="rect">
            <a:avLst/>
          </a:prstGeom>
        </p:spPr>
      </p:pic>
      <p:sp>
        <p:nvSpPr>
          <p:cNvPr id="12" name="TextBox 11">
            <a:extLst>
              <a:ext uri="{FF2B5EF4-FFF2-40B4-BE49-F238E27FC236}">
                <a16:creationId xmlns:a16="http://schemas.microsoft.com/office/drawing/2014/main" id="{BDD7DE11-8FFE-40E3-81B7-3A9455BDD464}"/>
              </a:ext>
            </a:extLst>
          </p:cNvPr>
          <p:cNvSpPr txBox="1"/>
          <p:nvPr/>
        </p:nvSpPr>
        <p:spPr>
          <a:xfrm>
            <a:off x="2241493" y="1647413"/>
            <a:ext cx="7329949" cy="480131"/>
          </a:xfrm>
          <a:prstGeom prst="rect">
            <a:avLst/>
          </a:prstGeom>
          <a:noFill/>
        </p:spPr>
        <p:txBody>
          <a:bodyPr wrap="square" rtlCol="0">
            <a:spAutoFit/>
          </a:bodyPr>
          <a:lstStyle/>
          <a:p>
            <a:pPr algn="ctr" defTabSz="914377">
              <a:lnSpc>
                <a:spcPct val="90000"/>
              </a:lnSpc>
              <a:spcBef>
                <a:spcPct val="0"/>
              </a:spcBef>
            </a:pPr>
            <a:r>
              <a:rPr lang="en-US" sz="2800" dirty="0">
                <a:solidFill>
                  <a:srgbClr val="000000"/>
                </a:solidFill>
                <a:latin typeface="Arial Black" panose="020B0A04020102020204" pitchFamily="34" charset="0"/>
                <a:ea typeface="+mj-ea"/>
              </a:rPr>
              <a:t>Top Three Primary Diagnoses</a:t>
            </a:r>
          </a:p>
        </p:txBody>
      </p:sp>
      <p:grpSp>
        <p:nvGrpSpPr>
          <p:cNvPr id="21" name="Group 20">
            <a:extLst>
              <a:ext uri="{FF2B5EF4-FFF2-40B4-BE49-F238E27FC236}">
                <a16:creationId xmlns:a16="http://schemas.microsoft.com/office/drawing/2014/main" id="{9BD15995-C0B8-4332-AE6C-C55AF087B69D}"/>
              </a:ext>
            </a:extLst>
          </p:cNvPr>
          <p:cNvGrpSpPr/>
          <p:nvPr/>
        </p:nvGrpSpPr>
        <p:grpSpPr>
          <a:xfrm>
            <a:off x="1902542" y="2086038"/>
            <a:ext cx="8019583" cy="2655568"/>
            <a:chOff x="309091" y="1670508"/>
            <a:chExt cx="4378821" cy="1653991"/>
          </a:xfrm>
        </p:grpSpPr>
        <p:grpSp>
          <p:nvGrpSpPr>
            <p:cNvPr id="22" name="Group 21">
              <a:extLst>
                <a:ext uri="{FF2B5EF4-FFF2-40B4-BE49-F238E27FC236}">
                  <a16:creationId xmlns:a16="http://schemas.microsoft.com/office/drawing/2014/main" id="{B7668D18-25DF-466C-924E-844A2CB6D7E9}"/>
                </a:ext>
              </a:extLst>
            </p:cNvPr>
            <p:cNvGrpSpPr/>
            <p:nvPr/>
          </p:nvGrpSpPr>
          <p:grpSpPr>
            <a:xfrm>
              <a:off x="367049" y="2028582"/>
              <a:ext cx="1326529" cy="1295916"/>
              <a:chOff x="2290288" y="924591"/>
              <a:chExt cx="1326529" cy="1295916"/>
            </a:xfrm>
            <a:solidFill>
              <a:srgbClr val="9DC3E6"/>
            </a:solidFill>
          </p:grpSpPr>
          <p:sp>
            <p:nvSpPr>
              <p:cNvPr id="31" name="Rectangle 30">
                <a:extLst>
                  <a:ext uri="{FF2B5EF4-FFF2-40B4-BE49-F238E27FC236}">
                    <a16:creationId xmlns:a16="http://schemas.microsoft.com/office/drawing/2014/main" id="{9C9D383E-1C05-44E0-916D-5BFCED1CCE23}"/>
                  </a:ext>
                </a:extLst>
              </p:cNvPr>
              <p:cNvSpPr/>
              <p:nvPr/>
            </p:nvSpPr>
            <p:spPr>
              <a:xfrm>
                <a:off x="2425521" y="1088680"/>
                <a:ext cx="1191296" cy="1131827"/>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193441"/>
                    </a:solidFill>
                    <a:effectLst/>
                    <a:uLnTx/>
                    <a:uFillTx/>
                    <a:latin typeface="Arial"/>
                    <a:ea typeface="+mn-ea"/>
                    <a:cs typeface="+mn-cs"/>
                    <a:sym typeface="Arial"/>
                  </a:rPr>
                  <a:t>Disruptive Mood </a:t>
                </a:r>
                <a:r>
                  <a:rPr lang="en-US" kern="0" dirty="0">
                    <a:solidFill>
                      <a:srgbClr val="193441"/>
                    </a:solidFill>
                    <a:latin typeface="Arial"/>
                    <a:sym typeface="Arial"/>
                  </a:rPr>
                  <a:t>D</a:t>
                </a:r>
                <a:r>
                  <a:rPr kumimoji="0" lang="en-US" b="0" i="0" u="none" strike="noStrike" kern="0" cap="none" spc="0" normalizeH="0" baseline="0" noProof="0" dirty="0">
                    <a:ln>
                      <a:noFill/>
                    </a:ln>
                    <a:solidFill>
                      <a:srgbClr val="193441"/>
                    </a:solidFill>
                    <a:effectLst/>
                    <a:uLnTx/>
                    <a:uFillTx/>
                    <a:latin typeface="Arial"/>
                    <a:ea typeface="+mn-ea"/>
                    <a:cs typeface="+mn-cs"/>
                    <a:sym typeface="Arial"/>
                  </a:rPr>
                  <a:t>ysregulation </a:t>
                </a:r>
                <a:r>
                  <a:rPr lang="en-US" kern="0" dirty="0">
                    <a:solidFill>
                      <a:srgbClr val="193441"/>
                    </a:solidFill>
                    <a:latin typeface="Arial"/>
                    <a:sym typeface="Arial"/>
                  </a:rPr>
                  <a:t>D</a:t>
                </a:r>
                <a:r>
                  <a:rPr kumimoji="0" lang="en-US" b="0" i="0" u="none" strike="noStrike" kern="0" cap="none" spc="0" normalizeH="0" baseline="0" noProof="0" dirty="0">
                    <a:ln>
                      <a:noFill/>
                    </a:ln>
                    <a:solidFill>
                      <a:srgbClr val="193441"/>
                    </a:solidFill>
                    <a:effectLst/>
                    <a:uLnTx/>
                    <a:uFillTx/>
                    <a:latin typeface="Arial"/>
                    <a:ea typeface="+mn-ea"/>
                    <a:cs typeface="+mn-cs"/>
                    <a:sym typeface="Arial"/>
                  </a:rPr>
                  <a:t>isorder</a:t>
                </a:r>
              </a:p>
            </p:txBody>
          </p:sp>
          <p:sp>
            <p:nvSpPr>
              <p:cNvPr id="32" name="Oval 31">
                <a:extLst>
                  <a:ext uri="{FF2B5EF4-FFF2-40B4-BE49-F238E27FC236}">
                    <a16:creationId xmlns:a16="http://schemas.microsoft.com/office/drawing/2014/main" id="{4CADF6BC-6B5E-4D3C-8586-17A64B894A79}"/>
                  </a:ext>
                </a:extLst>
              </p:cNvPr>
              <p:cNvSpPr/>
              <p:nvPr/>
            </p:nvSpPr>
            <p:spPr>
              <a:xfrm>
                <a:off x="2290288" y="924591"/>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prstClr val="white"/>
                    </a:solidFill>
                    <a:effectLst/>
                    <a:uLnTx/>
                    <a:uFillTx/>
                    <a:latin typeface="Arial"/>
                    <a:ea typeface="+mn-ea"/>
                    <a:cs typeface="+mn-cs"/>
                    <a:sym typeface="Arial"/>
                  </a:rPr>
                  <a:t>1</a:t>
                </a:r>
              </a:p>
            </p:txBody>
          </p:sp>
        </p:grpSp>
        <p:grpSp>
          <p:nvGrpSpPr>
            <p:cNvPr id="23" name="Group 22">
              <a:extLst>
                <a:ext uri="{FF2B5EF4-FFF2-40B4-BE49-F238E27FC236}">
                  <a16:creationId xmlns:a16="http://schemas.microsoft.com/office/drawing/2014/main" id="{9371CC28-BE6E-4F1C-BC0F-7E42A055FC5C}"/>
                </a:ext>
              </a:extLst>
            </p:cNvPr>
            <p:cNvGrpSpPr/>
            <p:nvPr/>
          </p:nvGrpSpPr>
          <p:grpSpPr>
            <a:xfrm>
              <a:off x="1745088" y="2028582"/>
              <a:ext cx="1416699" cy="1295917"/>
              <a:chOff x="3808926" y="1129877"/>
              <a:chExt cx="1416699" cy="1295917"/>
            </a:xfrm>
          </p:grpSpPr>
          <p:sp>
            <p:nvSpPr>
              <p:cNvPr id="28" name="Rectangle 27">
                <a:extLst>
                  <a:ext uri="{FF2B5EF4-FFF2-40B4-BE49-F238E27FC236}">
                    <a16:creationId xmlns:a16="http://schemas.microsoft.com/office/drawing/2014/main" id="{8162EC84-A9C4-4C68-9B8C-CB8B470D553D}"/>
                  </a:ext>
                </a:extLst>
              </p:cNvPr>
              <p:cNvSpPr/>
              <p:nvPr/>
            </p:nvSpPr>
            <p:spPr>
              <a:xfrm>
                <a:off x="3892649" y="1293965"/>
                <a:ext cx="1332976" cy="1131829"/>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193441"/>
                    </a:solidFill>
                    <a:effectLst/>
                    <a:uLnTx/>
                    <a:uFillTx/>
                    <a:latin typeface="Arial"/>
                    <a:ea typeface="+mn-ea"/>
                    <a:cs typeface="+mn-cs"/>
                    <a:sym typeface="Arial"/>
                  </a:rPr>
                  <a:t>Mental Disorder, not otherwise specified</a:t>
                </a:r>
              </a:p>
            </p:txBody>
          </p:sp>
          <p:sp>
            <p:nvSpPr>
              <p:cNvPr id="30" name="Oval 29">
                <a:extLst>
                  <a:ext uri="{FF2B5EF4-FFF2-40B4-BE49-F238E27FC236}">
                    <a16:creationId xmlns:a16="http://schemas.microsoft.com/office/drawing/2014/main" id="{80A7CEAE-6197-43E1-BDCC-349557676627}"/>
                  </a:ext>
                </a:extLst>
              </p:cNvPr>
              <p:cNvSpPr/>
              <p:nvPr/>
            </p:nvSpPr>
            <p:spPr>
              <a:xfrm>
                <a:off x="3808926" y="1129877"/>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prstClr val="white"/>
                    </a:solidFill>
                    <a:effectLst/>
                    <a:uLnTx/>
                    <a:uFillTx/>
                    <a:latin typeface="Arial"/>
                    <a:ea typeface="+mn-ea"/>
                    <a:cs typeface="+mn-cs"/>
                    <a:sym typeface="Arial"/>
                  </a:rPr>
                  <a:t>2</a:t>
                </a:r>
              </a:p>
            </p:txBody>
          </p:sp>
        </p:grpSp>
        <p:grpSp>
          <p:nvGrpSpPr>
            <p:cNvPr id="24" name="Group 23">
              <a:extLst>
                <a:ext uri="{FF2B5EF4-FFF2-40B4-BE49-F238E27FC236}">
                  <a16:creationId xmlns:a16="http://schemas.microsoft.com/office/drawing/2014/main" id="{6E69BA96-9BCE-4B47-B0B8-ABDE10BCD77F}"/>
                </a:ext>
              </a:extLst>
            </p:cNvPr>
            <p:cNvGrpSpPr/>
            <p:nvPr/>
          </p:nvGrpSpPr>
          <p:grpSpPr>
            <a:xfrm>
              <a:off x="3155323" y="2028465"/>
              <a:ext cx="1358721" cy="1296032"/>
              <a:chOff x="5359757" y="924476"/>
              <a:chExt cx="1358721" cy="1296032"/>
            </a:xfrm>
          </p:grpSpPr>
          <p:sp>
            <p:nvSpPr>
              <p:cNvPr id="26" name="Rectangle 25">
                <a:extLst>
                  <a:ext uri="{FF2B5EF4-FFF2-40B4-BE49-F238E27FC236}">
                    <a16:creationId xmlns:a16="http://schemas.microsoft.com/office/drawing/2014/main" id="{E391DE6F-8C7B-4A16-A283-549F21D06A56}"/>
                  </a:ext>
                </a:extLst>
              </p:cNvPr>
              <p:cNvSpPr/>
              <p:nvPr/>
            </p:nvSpPr>
            <p:spPr>
              <a:xfrm>
                <a:off x="5527182" y="1088681"/>
                <a:ext cx="1191296" cy="1131827"/>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193441"/>
                    </a:solidFill>
                    <a:effectLst/>
                    <a:uLnTx/>
                    <a:uFillTx/>
                    <a:latin typeface="Arial"/>
                    <a:ea typeface="+mn-ea"/>
                    <a:cs typeface="+mn-cs"/>
                    <a:sym typeface="Arial"/>
                  </a:rPr>
                  <a:t>Attention Deficit Hyperactivity Disorder, combined type</a:t>
                </a:r>
              </a:p>
            </p:txBody>
          </p:sp>
          <p:sp>
            <p:nvSpPr>
              <p:cNvPr id="27" name="Oval 26">
                <a:extLst>
                  <a:ext uri="{FF2B5EF4-FFF2-40B4-BE49-F238E27FC236}">
                    <a16:creationId xmlns:a16="http://schemas.microsoft.com/office/drawing/2014/main" id="{CA53D972-49C7-4701-937B-4DF176CBDE85}"/>
                  </a:ext>
                </a:extLst>
              </p:cNvPr>
              <p:cNvSpPr/>
              <p:nvPr/>
            </p:nvSpPr>
            <p:spPr>
              <a:xfrm>
                <a:off x="5359757" y="924476"/>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prstClr val="white"/>
                    </a:solidFill>
                    <a:effectLst/>
                    <a:uLnTx/>
                    <a:uFillTx/>
                    <a:latin typeface="Arial"/>
                    <a:ea typeface="+mn-ea"/>
                    <a:cs typeface="+mn-cs"/>
                    <a:sym typeface="Arial"/>
                  </a:rPr>
                  <a:t>3</a:t>
                </a:r>
              </a:p>
            </p:txBody>
          </p:sp>
        </p:grpSp>
        <p:sp>
          <p:nvSpPr>
            <p:cNvPr id="25" name="Left Brace 24">
              <a:extLst>
                <a:ext uri="{FF2B5EF4-FFF2-40B4-BE49-F238E27FC236}">
                  <a16:creationId xmlns:a16="http://schemas.microsoft.com/office/drawing/2014/main" id="{8F02BE39-1D17-4DA6-A46B-1883FE803EEE}"/>
                </a:ext>
              </a:extLst>
            </p:cNvPr>
            <p:cNvSpPr/>
            <p:nvPr/>
          </p:nvSpPr>
          <p:spPr>
            <a:xfrm rot="5400000">
              <a:off x="2320528" y="-340929"/>
              <a:ext cx="355947" cy="4378821"/>
            </a:xfrm>
            <a:prstGeom prst="leftBrace">
              <a:avLst>
                <a:gd name="adj1" fmla="val 51752"/>
                <a:gd name="adj2" fmla="val 50000"/>
              </a:avLst>
            </a:prstGeom>
            <a:noFill/>
            <a:ln w="9525" cap="flat" cmpd="sng" algn="ctr">
              <a:solidFill>
                <a:srgbClr val="4472C4">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115BA4"/>
                </a:solidFill>
                <a:effectLst/>
                <a:uLnTx/>
                <a:uFillTx/>
                <a:latin typeface="Arial"/>
                <a:ea typeface="+mn-ea"/>
                <a:cs typeface="+mn-cs"/>
                <a:sym typeface="Arial"/>
              </a:endParaRPr>
            </a:p>
          </p:txBody>
        </p:sp>
      </p:grpSp>
      <p:sp>
        <p:nvSpPr>
          <p:cNvPr id="2" name="Slide Number Placeholder 3">
            <a:extLst>
              <a:ext uri="{FF2B5EF4-FFF2-40B4-BE49-F238E27FC236}">
                <a16:creationId xmlns:a16="http://schemas.microsoft.com/office/drawing/2014/main" id="{4058D4C8-9A4F-1287-A4C5-B44CEFCF182F}"/>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27261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401880" y="796237"/>
            <a:ext cx="11388240" cy="927100"/>
          </a:xfrm>
        </p:spPr>
        <p:txBody>
          <a:bodyPr anchor="ctr">
            <a:noAutofit/>
          </a:bodyPr>
          <a:lstStyle/>
          <a:p>
            <a:r>
              <a:rPr lang="en-US" sz="3200" dirty="0">
                <a:solidFill>
                  <a:srgbClr val="000000"/>
                </a:solidFill>
                <a:latin typeface="Arial Black" panose="020B0A04020102020204" pitchFamily="34" charset="0"/>
                <a:cs typeface="Aktiv Grotesk Black" panose="020B0904020202020204" pitchFamily="34" charset="0"/>
              </a:rPr>
              <a:t>Medicaid High Utilizer Data by Age, Race and Gender</a:t>
            </a: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7155" y="4788049"/>
            <a:ext cx="252659" cy="252659"/>
          </a:xfrm>
          <a:prstGeom prst="rect">
            <a:avLst/>
          </a:prstGeom>
        </p:spPr>
      </p:pic>
      <p:sp>
        <p:nvSpPr>
          <p:cNvPr id="10" name="TextBox 9">
            <a:extLst>
              <a:ext uri="{FF2B5EF4-FFF2-40B4-BE49-F238E27FC236}">
                <a16:creationId xmlns:a16="http://schemas.microsoft.com/office/drawing/2014/main" id="{BCF276FD-1024-4AAE-83D5-EC24D78BCB1D}"/>
              </a:ext>
            </a:extLst>
          </p:cNvPr>
          <p:cNvSpPr txBox="1"/>
          <p:nvPr/>
        </p:nvSpPr>
        <p:spPr>
          <a:xfrm>
            <a:off x="2602862" y="4652085"/>
            <a:ext cx="1714655" cy="369332"/>
          </a:xfrm>
          <a:prstGeom prst="rect">
            <a:avLst/>
          </a:prstGeom>
          <a:noFill/>
        </p:spPr>
        <p:txBody>
          <a:bodyPr wrap="square" rtlCol="0">
            <a:spAutoFit/>
          </a:bodyPr>
          <a:lstStyle/>
          <a:p>
            <a:pPr algn="ctr" defTabSz="914377">
              <a:lnSpc>
                <a:spcPct val="90000"/>
              </a:lnSpc>
              <a:spcBef>
                <a:spcPct val="0"/>
              </a:spcBef>
            </a:pPr>
            <a:r>
              <a:rPr lang="en-US" sz="2000" dirty="0">
                <a:solidFill>
                  <a:srgbClr val="000000"/>
                </a:solidFill>
                <a:latin typeface="Arial Black" panose="020B0A04020102020204" pitchFamily="34" charset="0"/>
                <a:ea typeface="+mj-ea"/>
              </a:rPr>
              <a:t>GENDER</a:t>
            </a:r>
          </a:p>
        </p:txBody>
      </p:sp>
      <p:sp>
        <p:nvSpPr>
          <p:cNvPr id="12" name="TextBox 11">
            <a:extLst>
              <a:ext uri="{FF2B5EF4-FFF2-40B4-BE49-F238E27FC236}">
                <a16:creationId xmlns:a16="http://schemas.microsoft.com/office/drawing/2014/main" id="{BDD7DE11-8FFE-40E3-81B7-3A9455BDD464}"/>
              </a:ext>
            </a:extLst>
          </p:cNvPr>
          <p:cNvSpPr txBox="1"/>
          <p:nvPr/>
        </p:nvSpPr>
        <p:spPr>
          <a:xfrm>
            <a:off x="8185722" y="2381546"/>
            <a:ext cx="1704163" cy="369332"/>
          </a:xfrm>
          <a:prstGeom prst="rect">
            <a:avLst/>
          </a:prstGeom>
          <a:noFill/>
        </p:spPr>
        <p:txBody>
          <a:bodyPr wrap="square" rtlCol="0">
            <a:spAutoFit/>
          </a:bodyPr>
          <a:lstStyle/>
          <a:p>
            <a:pPr algn="ctr" defTabSz="914377">
              <a:lnSpc>
                <a:spcPct val="90000"/>
              </a:lnSpc>
              <a:spcBef>
                <a:spcPct val="0"/>
              </a:spcBef>
            </a:pPr>
            <a:r>
              <a:rPr lang="en-US" sz="2000" dirty="0">
                <a:solidFill>
                  <a:srgbClr val="000000"/>
                </a:solidFill>
                <a:latin typeface="Arial Black" panose="020B0A04020102020204" pitchFamily="34" charset="0"/>
                <a:ea typeface="+mj-ea"/>
              </a:rPr>
              <a:t>AGE</a:t>
            </a:r>
          </a:p>
        </p:txBody>
      </p:sp>
      <p:sp>
        <p:nvSpPr>
          <p:cNvPr id="13" name="TextBox 12">
            <a:extLst>
              <a:ext uri="{FF2B5EF4-FFF2-40B4-BE49-F238E27FC236}">
                <a16:creationId xmlns:a16="http://schemas.microsoft.com/office/drawing/2014/main" id="{DFF7E3A3-97FB-45AB-AC40-56D24AF24678}"/>
              </a:ext>
            </a:extLst>
          </p:cNvPr>
          <p:cNvSpPr txBox="1"/>
          <p:nvPr/>
        </p:nvSpPr>
        <p:spPr>
          <a:xfrm>
            <a:off x="2739744" y="1776592"/>
            <a:ext cx="1445192" cy="369332"/>
          </a:xfrm>
          <a:prstGeom prst="rect">
            <a:avLst/>
          </a:prstGeom>
          <a:noFill/>
        </p:spPr>
        <p:txBody>
          <a:bodyPr wrap="square" rtlCol="0">
            <a:spAutoFit/>
          </a:bodyPr>
          <a:lstStyle/>
          <a:p>
            <a:pPr algn="ctr" defTabSz="914377">
              <a:lnSpc>
                <a:spcPct val="90000"/>
              </a:lnSpc>
              <a:spcBef>
                <a:spcPct val="0"/>
              </a:spcBef>
            </a:pPr>
            <a:r>
              <a:rPr lang="en-US" sz="2000" dirty="0">
                <a:solidFill>
                  <a:srgbClr val="000000"/>
                </a:solidFill>
                <a:latin typeface="Arial Black" panose="020B0A04020102020204" pitchFamily="34" charset="0"/>
                <a:ea typeface="+mj-ea"/>
              </a:rPr>
              <a:t>RACE</a:t>
            </a:r>
          </a:p>
        </p:txBody>
      </p:sp>
      <p:graphicFrame>
        <p:nvGraphicFramePr>
          <p:cNvPr id="15" name="Table 17">
            <a:extLst>
              <a:ext uri="{FF2B5EF4-FFF2-40B4-BE49-F238E27FC236}">
                <a16:creationId xmlns:a16="http://schemas.microsoft.com/office/drawing/2014/main" id="{FE7E0A79-75AF-4636-9038-6D60420343A3}"/>
              </a:ext>
            </a:extLst>
          </p:cNvPr>
          <p:cNvGraphicFramePr>
            <a:graphicFrameLocks noGrp="1"/>
          </p:cNvGraphicFramePr>
          <p:nvPr>
            <p:extLst>
              <p:ext uri="{D42A27DB-BD31-4B8C-83A1-F6EECF244321}">
                <p14:modId xmlns:p14="http://schemas.microsoft.com/office/powerpoint/2010/main" val="73230624"/>
              </p:ext>
            </p:extLst>
          </p:nvPr>
        </p:nvGraphicFramePr>
        <p:xfrm>
          <a:off x="2188904" y="5021417"/>
          <a:ext cx="2542570" cy="1469332"/>
        </p:xfrm>
        <a:graphic>
          <a:graphicData uri="http://schemas.openxmlformats.org/drawingml/2006/table">
            <a:tbl>
              <a:tblPr firstRow="1" bandRow="1"/>
              <a:tblGrid>
                <a:gridCol w="1289375">
                  <a:extLst>
                    <a:ext uri="{9D8B030D-6E8A-4147-A177-3AD203B41FA5}">
                      <a16:colId xmlns:a16="http://schemas.microsoft.com/office/drawing/2014/main" val="1404911201"/>
                    </a:ext>
                  </a:extLst>
                </a:gridCol>
                <a:gridCol w="1253195">
                  <a:extLst>
                    <a:ext uri="{9D8B030D-6E8A-4147-A177-3AD203B41FA5}">
                      <a16:colId xmlns:a16="http://schemas.microsoft.com/office/drawing/2014/main" val="1808243527"/>
                    </a:ext>
                  </a:extLst>
                </a:gridCol>
              </a:tblGrid>
              <a:tr h="648922">
                <a:tc>
                  <a:txBody>
                    <a:bodyPr/>
                    <a:lstStyle/>
                    <a:p>
                      <a:pPr algn="ctr"/>
                      <a:endParaRPr lang="en-US" sz="1300" b="1" dirty="0"/>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300" b="1" dirty="0"/>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196404"/>
                  </a:ext>
                </a:extLst>
              </a:tr>
              <a:tr h="232991">
                <a:tc>
                  <a:txBody>
                    <a:bodyPr/>
                    <a:lstStyle/>
                    <a:p>
                      <a:pPr algn="ctr"/>
                      <a:r>
                        <a:rPr lang="en-US" sz="1300" b="1" dirty="0"/>
                        <a:t>Female</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b="1" dirty="0"/>
                        <a:t>Male</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2696816"/>
                  </a:ext>
                </a:extLst>
              </a:tr>
              <a:tr h="232991">
                <a:tc>
                  <a:txBody>
                    <a:bodyPr/>
                    <a:lstStyle/>
                    <a:p>
                      <a:pPr algn="ctr"/>
                      <a:r>
                        <a:rPr lang="en-US" sz="1300" b="1" dirty="0"/>
                        <a:t>620</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300" b="1" dirty="0"/>
                        <a:t>457</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39573418"/>
                  </a:ext>
                </a:extLst>
              </a:tr>
              <a:tr h="232991">
                <a:tc>
                  <a:txBody>
                    <a:bodyPr/>
                    <a:lstStyle/>
                    <a:p>
                      <a:pPr algn="ctr"/>
                      <a:r>
                        <a:rPr lang="en-US" sz="1300" b="1" dirty="0"/>
                        <a:t>57.6%</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300" b="1" dirty="0"/>
                        <a:t>42.4%</a:t>
                      </a:r>
                    </a:p>
                  </a:txBody>
                  <a:tcPr marL="75350" marR="75350" marT="37675" marB="3767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52701731"/>
                  </a:ext>
                </a:extLst>
              </a:tr>
            </a:tbl>
          </a:graphicData>
        </a:graphic>
      </p:graphicFrame>
      <p:graphicFrame>
        <p:nvGraphicFramePr>
          <p:cNvPr id="17" name="Chart 16">
            <a:extLst>
              <a:ext uri="{FF2B5EF4-FFF2-40B4-BE49-F238E27FC236}">
                <a16:creationId xmlns:a16="http://schemas.microsoft.com/office/drawing/2014/main" id="{B4F89CF6-FEDF-4F63-9576-EA7CCFB0190F}"/>
              </a:ext>
            </a:extLst>
          </p:cNvPr>
          <p:cNvGraphicFramePr/>
          <p:nvPr>
            <p:extLst>
              <p:ext uri="{D42A27DB-BD31-4B8C-83A1-F6EECF244321}">
                <p14:modId xmlns:p14="http://schemas.microsoft.com/office/powerpoint/2010/main" val="3784645616"/>
              </p:ext>
            </p:extLst>
          </p:nvPr>
        </p:nvGraphicFramePr>
        <p:xfrm>
          <a:off x="6898028" y="2716618"/>
          <a:ext cx="4279553" cy="2515032"/>
        </p:xfrm>
        <a:graphic>
          <a:graphicData uri="http://schemas.openxmlformats.org/drawingml/2006/chart">
            <c:chart xmlns:c="http://schemas.openxmlformats.org/drawingml/2006/chart" xmlns:r="http://schemas.openxmlformats.org/officeDocument/2006/relationships" r:id="rId4"/>
          </a:graphicData>
        </a:graphic>
      </p:graphicFrame>
      <p:pic>
        <p:nvPicPr>
          <p:cNvPr id="18" name="Graphic 17" descr="Male profile with solid fill">
            <a:extLst>
              <a:ext uri="{FF2B5EF4-FFF2-40B4-BE49-F238E27FC236}">
                <a16:creationId xmlns:a16="http://schemas.microsoft.com/office/drawing/2014/main" id="{0DC5B501-6264-4D21-9C75-A9CF118E3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6423" y="5105039"/>
            <a:ext cx="594025" cy="594025"/>
          </a:xfrm>
          <a:prstGeom prst="rect">
            <a:avLst/>
          </a:prstGeom>
        </p:spPr>
      </p:pic>
      <p:pic>
        <p:nvPicPr>
          <p:cNvPr id="19" name="Graphic 18" descr="Female Profile with solid fill">
            <a:extLst>
              <a:ext uri="{FF2B5EF4-FFF2-40B4-BE49-F238E27FC236}">
                <a16:creationId xmlns:a16="http://schemas.microsoft.com/office/drawing/2014/main" id="{B35645E5-2D9F-4853-A0BE-E337E7141C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0177" y="5131569"/>
            <a:ext cx="578646" cy="578646"/>
          </a:xfrm>
          <a:prstGeom prst="rect">
            <a:avLst/>
          </a:prstGeom>
        </p:spPr>
      </p:pic>
      <p:graphicFrame>
        <p:nvGraphicFramePr>
          <p:cNvPr id="20" name="Table 7">
            <a:extLst>
              <a:ext uri="{FF2B5EF4-FFF2-40B4-BE49-F238E27FC236}">
                <a16:creationId xmlns:a16="http://schemas.microsoft.com/office/drawing/2014/main" id="{CE6FDDDC-2C5A-41F3-9C6A-F324DDA7C8FD}"/>
              </a:ext>
            </a:extLst>
          </p:cNvPr>
          <p:cNvGraphicFramePr>
            <a:graphicFrameLocks noGrp="1"/>
          </p:cNvGraphicFramePr>
          <p:nvPr>
            <p:extLst>
              <p:ext uri="{D42A27DB-BD31-4B8C-83A1-F6EECF244321}">
                <p14:modId xmlns:p14="http://schemas.microsoft.com/office/powerpoint/2010/main" val="182545920"/>
              </p:ext>
            </p:extLst>
          </p:nvPr>
        </p:nvGraphicFramePr>
        <p:xfrm>
          <a:off x="605747" y="2095487"/>
          <a:ext cx="5892783" cy="2326329"/>
        </p:xfrm>
        <a:graphic>
          <a:graphicData uri="http://schemas.openxmlformats.org/drawingml/2006/table">
            <a:tbl>
              <a:tblPr firstRow="1" bandRow="1"/>
              <a:tblGrid>
                <a:gridCol w="2505909">
                  <a:extLst>
                    <a:ext uri="{9D8B030D-6E8A-4147-A177-3AD203B41FA5}">
                      <a16:colId xmlns:a16="http://schemas.microsoft.com/office/drawing/2014/main" val="423526522"/>
                    </a:ext>
                  </a:extLst>
                </a:gridCol>
                <a:gridCol w="1787602">
                  <a:extLst>
                    <a:ext uri="{9D8B030D-6E8A-4147-A177-3AD203B41FA5}">
                      <a16:colId xmlns:a16="http://schemas.microsoft.com/office/drawing/2014/main" val="683436901"/>
                    </a:ext>
                  </a:extLst>
                </a:gridCol>
                <a:gridCol w="1599272">
                  <a:extLst>
                    <a:ext uri="{9D8B030D-6E8A-4147-A177-3AD203B41FA5}">
                      <a16:colId xmlns:a16="http://schemas.microsoft.com/office/drawing/2014/main" val="3155112872"/>
                    </a:ext>
                  </a:extLst>
                </a:gridCol>
              </a:tblGrid>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u="none" dirty="0"/>
                        <a:t>Race</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u="none" dirty="0"/>
                        <a:t>Number of Children</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u="none" dirty="0"/>
                        <a:t>% of Total Children</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814132"/>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White</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389</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36.1%</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03028246"/>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Not Determined</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286</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26.6%</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24679869"/>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Black</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189</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17.5%</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8756267"/>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Hispanic</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148</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13.7%</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87911122"/>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Other</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91</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8.4%</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30184322"/>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Asian</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9</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.8%</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51406220"/>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0" dirty="0"/>
                        <a:t>American Indian / Alaskan Native</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dirty="0"/>
                        <a:t>.1%</a:t>
                      </a:r>
                    </a:p>
                  </a:txBody>
                  <a:tcPr marL="77544" marR="77544" marT="38772" marB="38772">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srgbClr val="115B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301081"/>
                  </a:ext>
                </a:extLst>
              </a:tr>
              <a:tr h="258481">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dirty="0"/>
                        <a:t>Statewide</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dirty="0"/>
                        <a:t>1,077</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100" b="1" dirty="0"/>
                        <a:t>100.0%</a:t>
                      </a:r>
                    </a:p>
                  </a:txBody>
                  <a:tcPr marL="77544" marR="77544" marT="38772" marB="38772">
                    <a:lnL w="12700" cmpd="sng">
                      <a:solidFill>
                        <a:prstClr val="black"/>
                      </a:solidFill>
                      <a:prstDash val="solid"/>
                    </a:lnL>
                    <a:lnR w="12700" cmpd="sng">
                      <a:solidFill>
                        <a:prstClr val="black"/>
                      </a:solidFill>
                      <a:prstDash val="solid"/>
                    </a:lnR>
                    <a:lnT w="12700" cap="flat" cmpd="sng" algn="ctr">
                      <a:solidFill>
                        <a:srgbClr val="115BA4"/>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34099503"/>
                  </a:ext>
                </a:extLst>
              </a:tr>
            </a:tbl>
          </a:graphicData>
        </a:graphic>
      </p:graphicFrame>
      <p:sp>
        <p:nvSpPr>
          <p:cNvPr id="2" name="Slide Number Placeholder 3">
            <a:extLst>
              <a:ext uri="{FF2B5EF4-FFF2-40B4-BE49-F238E27FC236}">
                <a16:creationId xmlns:a16="http://schemas.microsoft.com/office/drawing/2014/main" id="{23ED7784-720F-A3DB-1F36-DB965FE33FEA}"/>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66860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306611" y="725378"/>
            <a:ext cx="12192000" cy="653488"/>
          </a:xfrm>
        </p:spPr>
        <p:txBody>
          <a:bodyPr anchor="ctr">
            <a:normAutofit/>
          </a:bodyPr>
          <a:lstStyle/>
          <a:p>
            <a:r>
              <a:rPr lang="en-US" sz="3200" dirty="0">
                <a:solidFill>
                  <a:srgbClr val="000000"/>
                </a:solidFill>
                <a:latin typeface="Arial Black" panose="020B0A04020102020204" pitchFamily="34" charset="0"/>
                <a:cs typeface="Aktiv Grotesk Black" panose="020B0904020202020204" pitchFamily="34" charset="0"/>
              </a:rPr>
              <a:t>Medicaid High Utilizer Data by Diagnoses</a:t>
            </a: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2539" y="1817467"/>
            <a:ext cx="306611" cy="306611"/>
          </a:xfrm>
          <a:prstGeom prst="rect">
            <a:avLst/>
          </a:prstGeom>
        </p:spPr>
      </p:pic>
      <p:graphicFrame>
        <p:nvGraphicFramePr>
          <p:cNvPr id="12" name="Table 9">
            <a:extLst>
              <a:ext uri="{FF2B5EF4-FFF2-40B4-BE49-F238E27FC236}">
                <a16:creationId xmlns:a16="http://schemas.microsoft.com/office/drawing/2014/main" id="{51C193AA-73F6-42E7-B638-9EFE8327D364}"/>
              </a:ext>
            </a:extLst>
          </p:cNvPr>
          <p:cNvGraphicFramePr>
            <a:graphicFrameLocks noGrp="1"/>
          </p:cNvGraphicFramePr>
          <p:nvPr>
            <p:extLst>
              <p:ext uri="{D42A27DB-BD31-4B8C-83A1-F6EECF244321}">
                <p14:modId xmlns:p14="http://schemas.microsoft.com/office/powerpoint/2010/main" val="814763075"/>
              </p:ext>
            </p:extLst>
          </p:nvPr>
        </p:nvGraphicFramePr>
        <p:xfrm>
          <a:off x="6296063" y="1524237"/>
          <a:ext cx="5124058" cy="3729549"/>
        </p:xfrm>
        <a:graphic>
          <a:graphicData uri="http://schemas.openxmlformats.org/drawingml/2006/table">
            <a:tbl>
              <a:tblPr firstRow="1" bandRow="1"/>
              <a:tblGrid>
                <a:gridCol w="874173">
                  <a:extLst>
                    <a:ext uri="{9D8B030D-6E8A-4147-A177-3AD203B41FA5}">
                      <a16:colId xmlns:a16="http://schemas.microsoft.com/office/drawing/2014/main" val="1467459533"/>
                    </a:ext>
                  </a:extLst>
                </a:gridCol>
                <a:gridCol w="1687856">
                  <a:extLst>
                    <a:ext uri="{9D8B030D-6E8A-4147-A177-3AD203B41FA5}">
                      <a16:colId xmlns:a16="http://schemas.microsoft.com/office/drawing/2014/main" val="3933590318"/>
                    </a:ext>
                  </a:extLst>
                </a:gridCol>
                <a:gridCol w="715374">
                  <a:extLst>
                    <a:ext uri="{9D8B030D-6E8A-4147-A177-3AD203B41FA5}">
                      <a16:colId xmlns:a16="http://schemas.microsoft.com/office/drawing/2014/main" val="816831613"/>
                    </a:ext>
                  </a:extLst>
                </a:gridCol>
                <a:gridCol w="1846655">
                  <a:extLst>
                    <a:ext uri="{9D8B030D-6E8A-4147-A177-3AD203B41FA5}">
                      <a16:colId xmlns:a16="http://schemas.microsoft.com/office/drawing/2014/main" val="4097000950"/>
                    </a:ext>
                  </a:extLst>
                </a:gridCol>
              </a:tblGrid>
              <a:tr h="361353">
                <a:tc gridSpan="4">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00" dirty="0">
                          <a:solidFill>
                            <a:srgbClr val="000000"/>
                          </a:solidFill>
                          <a:latin typeface="Arial" panose="020B0604020202020204" pitchFamily="34" charset="0"/>
                          <a:cs typeface="Arial" panose="020B0604020202020204" pitchFamily="34" charset="0"/>
                        </a:rPr>
                        <a:t>TOP THREE HOSPITAL DRGs BY GENDER</a:t>
                      </a:r>
                    </a:p>
                  </a:txBody>
                  <a:tcPr marL="68580" marR="68580" marT="34290" marB="3429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r>
                        <a:rPr lang="en-US" sz="1100">
                          <a:latin typeface="Arial" panose="020B0604020202020204" pitchFamily="34" charset="0"/>
                          <a:cs typeface="Arial" panose="020B0604020202020204" pitchFamily="34" charset="0"/>
                        </a:rPr>
                        <a:t>TOP THREE HOSPITAL DRGs BY GENDER</a:t>
                      </a:r>
                    </a:p>
                  </a:txBody>
                  <a:tcPr marL="68580" marR="68580" marT="34290" marB="3429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778541"/>
                  </a:ext>
                </a:extLst>
              </a:tr>
              <a:tr h="361353">
                <a:tc gridSpan="2">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0000"/>
                          </a:solidFill>
                          <a:latin typeface="Arial" panose="020B0604020202020204" pitchFamily="34" charset="0"/>
                          <a:cs typeface="Arial" panose="020B0604020202020204" pitchFamily="34" charset="0"/>
                        </a:rPr>
                        <a:t>FEMALES</a:t>
                      </a:r>
                    </a:p>
                  </a:txBody>
                  <a:tcPr marL="68580" marR="68580" marT="34290" marB="34290"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lang="en-US" sz="1100" b="1">
                          <a:solidFill>
                            <a:schemeClr val="tx2"/>
                          </a:solidFill>
                          <a:latin typeface="Arial" panose="020B0604020202020204" pitchFamily="34" charset="0"/>
                          <a:cs typeface="Arial" panose="020B0604020202020204" pitchFamily="34" charset="0"/>
                        </a:rPr>
                        <a:t>FEMALES</a:t>
                      </a:r>
                    </a:p>
                  </a:txBody>
                  <a:tcPr marL="68580" marR="68580" marT="34290" marB="3429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gridSpan="2">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0000"/>
                          </a:solidFill>
                          <a:latin typeface="Arial" panose="020B0604020202020204" pitchFamily="34" charset="0"/>
                          <a:cs typeface="Arial" panose="020B0604020202020204" pitchFamily="34" charset="0"/>
                        </a:rPr>
                        <a:t>MALES</a:t>
                      </a:r>
                    </a:p>
                  </a:txBody>
                  <a:tcPr marL="68580" marR="68580" marT="34290" marB="34290"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lang="en-US" sz="1100" b="1">
                          <a:solidFill>
                            <a:schemeClr val="tx2"/>
                          </a:solidFill>
                          <a:latin typeface="Arial" panose="020B0604020202020204" pitchFamily="34" charset="0"/>
                          <a:cs typeface="Arial" panose="020B0604020202020204" pitchFamily="34" charset="0"/>
                        </a:rPr>
                        <a:t>MALES</a:t>
                      </a:r>
                    </a:p>
                  </a:txBody>
                  <a:tcPr marL="68580" marR="68580" marT="34290" marB="3429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9186019"/>
                  </a:ext>
                </a:extLst>
              </a:tr>
              <a:tr h="348746">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68.1%</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Bipolar Disorders</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76.8%</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Bipolar Disorders</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6458387"/>
                  </a:ext>
                </a:extLst>
              </a:tr>
              <a:tr h="87624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56.6%</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b="0" i="0" kern="1200" dirty="0">
                          <a:solidFill>
                            <a:srgbClr val="000000"/>
                          </a:solidFill>
                          <a:effectLst/>
                          <a:latin typeface="Arial" panose="020B0604020202020204" pitchFamily="34" charset="0"/>
                          <a:ea typeface="+mn-ea"/>
                          <a:cs typeface="Arial" panose="020B0604020202020204" pitchFamily="34" charset="0"/>
                        </a:rPr>
                        <a:t>Major Depressive Disorders &amp; Other/Unspecified Psychoses </a:t>
                      </a:r>
                      <a:endParaRPr lang="en-US" sz="160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36.3%</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Childhood Behavioral Disorders </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41257397"/>
                  </a:ext>
                </a:extLst>
              </a:tr>
              <a:tr h="116280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b="0" i="0" kern="1200" dirty="0">
                          <a:solidFill>
                            <a:srgbClr val="000000"/>
                          </a:solidFill>
                          <a:effectLst/>
                          <a:latin typeface="Arial" panose="020B0604020202020204" pitchFamily="34" charset="0"/>
                          <a:ea typeface="+mn-ea"/>
                          <a:cs typeface="Arial" panose="020B0604020202020204" pitchFamily="34" charset="0"/>
                        </a:rPr>
                        <a:t>19.0%</a:t>
                      </a:r>
                      <a:endParaRPr lang="en-US" sz="160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dirty="0">
                          <a:solidFill>
                            <a:srgbClr val="000000"/>
                          </a:solidFill>
                          <a:latin typeface="Arial" panose="020B0604020202020204" pitchFamily="34" charset="0"/>
                          <a:cs typeface="Arial" panose="020B0604020202020204" pitchFamily="34" charset="0"/>
                        </a:rPr>
                        <a:t>Depression Except Major Depressive Disorder </a:t>
                      </a: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b="0" i="0" kern="1200" dirty="0">
                          <a:solidFill>
                            <a:srgbClr val="000000"/>
                          </a:solidFill>
                          <a:effectLst/>
                          <a:latin typeface="Arial" panose="020B0604020202020204" pitchFamily="34" charset="0"/>
                          <a:ea typeface="+mn-ea"/>
                          <a:cs typeface="Arial" panose="020B0604020202020204" pitchFamily="34" charset="0"/>
                        </a:rPr>
                        <a:t>33.5%</a:t>
                      </a:r>
                      <a:endParaRPr lang="en-US" sz="160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b="0" i="0" kern="1200" dirty="0">
                          <a:solidFill>
                            <a:srgbClr val="000000"/>
                          </a:solidFill>
                          <a:effectLst/>
                          <a:latin typeface="Arial" panose="020B0604020202020204" pitchFamily="34" charset="0"/>
                          <a:ea typeface="+mn-ea"/>
                          <a:cs typeface="Arial" panose="020B0604020202020204" pitchFamily="34" charset="0"/>
                        </a:rPr>
                        <a:t>Major Depressive Disorders &amp; Other/Unspecified Psychoses </a:t>
                      </a:r>
                      <a:endParaRPr lang="en-US" sz="160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2053774"/>
                  </a:ext>
                </a:extLst>
              </a:tr>
            </a:tbl>
          </a:graphicData>
        </a:graphic>
      </p:graphicFrame>
      <p:grpSp>
        <p:nvGrpSpPr>
          <p:cNvPr id="13" name="Group 12">
            <a:extLst>
              <a:ext uri="{FF2B5EF4-FFF2-40B4-BE49-F238E27FC236}">
                <a16:creationId xmlns:a16="http://schemas.microsoft.com/office/drawing/2014/main" id="{415CF7E4-8DCC-4CCA-972F-8A475FB8A80C}"/>
              </a:ext>
            </a:extLst>
          </p:cNvPr>
          <p:cNvGrpSpPr/>
          <p:nvPr/>
        </p:nvGrpSpPr>
        <p:grpSpPr>
          <a:xfrm>
            <a:off x="612949" y="2616133"/>
            <a:ext cx="5267635" cy="2254250"/>
            <a:chOff x="309091" y="1672520"/>
            <a:chExt cx="4378821" cy="1651979"/>
          </a:xfrm>
        </p:grpSpPr>
        <p:grpSp>
          <p:nvGrpSpPr>
            <p:cNvPr id="14" name="Group 13">
              <a:extLst>
                <a:ext uri="{FF2B5EF4-FFF2-40B4-BE49-F238E27FC236}">
                  <a16:creationId xmlns:a16="http://schemas.microsoft.com/office/drawing/2014/main" id="{3EE8861A-E54B-4353-9771-7A6FC736AD60}"/>
                </a:ext>
              </a:extLst>
            </p:cNvPr>
            <p:cNvGrpSpPr/>
            <p:nvPr/>
          </p:nvGrpSpPr>
          <p:grpSpPr>
            <a:xfrm>
              <a:off x="367049" y="2028582"/>
              <a:ext cx="1326529" cy="1295916"/>
              <a:chOff x="2290288" y="924591"/>
              <a:chExt cx="1326529" cy="1295916"/>
            </a:xfrm>
            <a:solidFill>
              <a:srgbClr val="9DC3E6"/>
            </a:solidFill>
          </p:grpSpPr>
          <p:sp>
            <p:nvSpPr>
              <p:cNvPr id="24" name="Rectangle 23">
                <a:extLst>
                  <a:ext uri="{FF2B5EF4-FFF2-40B4-BE49-F238E27FC236}">
                    <a16:creationId xmlns:a16="http://schemas.microsoft.com/office/drawing/2014/main" id="{B424CFA1-0D04-41DD-ABC2-A485F5BA3EE4}"/>
                  </a:ext>
                </a:extLst>
              </p:cNvPr>
              <p:cNvSpPr/>
              <p:nvPr/>
            </p:nvSpPr>
            <p:spPr>
              <a:xfrm>
                <a:off x="2425521" y="1088680"/>
                <a:ext cx="1191296" cy="1131827"/>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algn="ctr">
                  <a:buClr>
                    <a:srgbClr val="000000"/>
                  </a:buClr>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Bipolar Disorder, Unspecified</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9A7AE9C1-E954-48DA-A7F5-B28F2C812C23}"/>
                  </a:ext>
                </a:extLst>
              </p:cNvPr>
              <p:cNvSpPr/>
              <p:nvPr/>
            </p:nvSpPr>
            <p:spPr>
              <a:xfrm>
                <a:off x="2290288" y="924591"/>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1</a:t>
                </a:r>
              </a:p>
            </p:txBody>
          </p:sp>
        </p:grpSp>
        <p:grpSp>
          <p:nvGrpSpPr>
            <p:cNvPr id="17" name="Group 16">
              <a:extLst>
                <a:ext uri="{FF2B5EF4-FFF2-40B4-BE49-F238E27FC236}">
                  <a16:creationId xmlns:a16="http://schemas.microsoft.com/office/drawing/2014/main" id="{DFC9FF1E-E8E4-49BB-8965-A601322F4B8C}"/>
                </a:ext>
              </a:extLst>
            </p:cNvPr>
            <p:cNvGrpSpPr/>
            <p:nvPr/>
          </p:nvGrpSpPr>
          <p:grpSpPr>
            <a:xfrm>
              <a:off x="1745088" y="2028582"/>
              <a:ext cx="1416699" cy="1295917"/>
              <a:chOff x="3808926" y="1129877"/>
              <a:chExt cx="1416699" cy="1295917"/>
            </a:xfrm>
          </p:grpSpPr>
          <p:sp>
            <p:nvSpPr>
              <p:cNvPr id="22" name="Rectangle 21">
                <a:extLst>
                  <a:ext uri="{FF2B5EF4-FFF2-40B4-BE49-F238E27FC236}">
                    <a16:creationId xmlns:a16="http://schemas.microsoft.com/office/drawing/2014/main" id="{E1CC20E8-FE5B-4380-8953-574668427AC1}"/>
                  </a:ext>
                </a:extLst>
              </p:cNvPr>
              <p:cNvSpPr/>
              <p:nvPr/>
            </p:nvSpPr>
            <p:spPr>
              <a:xfrm>
                <a:off x="3892649" y="1293965"/>
                <a:ext cx="1332976" cy="1131829"/>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Major Depressive </a:t>
                </a:r>
                <a:r>
                  <a:rPr lang="en-US" sz="1400" b="1" kern="0" dirty="0">
                    <a:solidFill>
                      <a:srgbClr val="000000"/>
                    </a:solidFill>
                    <a:latin typeface="Arial"/>
                    <a:sym typeface="Arial"/>
                  </a:rPr>
                  <a:t>D</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isorder, </a:t>
                </a:r>
                <a:r>
                  <a:rPr lang="en-US" sz="1400" b="1" kern="0" dirty="0">
                    <a:solidFill>
                      <a:srgbClr val="000000"/>
                    </a:solidFill>
                    <a:latin typeface="Arial"/>
                    <a:sym typeface="Arial"/>
                  </a:rPr>
                  <a:t>R</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ecurrent </a:t>
                </a:r>
                <a:r>
                  <a:rPr lang="en-US" sz="1400" b="1" kern="0" dirty="0">
                    <a:solidFill>
                      <a:srgbClr val="000000"/>
                    </a:solidFill>
                    <a:latin typeface="Arial"/>
                    <a:sym typeface="Arial"/>
                  </a:rPr>
                  <a:t>S</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evere w/o Psych Features</a:t>
                </a:r>
              </a:p>
            </p:txBody>
          </p:sp>
          <p:sp>
            <p:nvSpPr>
              <p:cNvPr id="23" name="Oval 22">
                <a:extLst>
                  <a:ext uri="{FF2B5EF4-FFF2-40B4-BE49-F238E27FC236}">
                    <a16:creationId xmlns:a16="http://schemas.microsoft.com/office/drawing/2014/main" id="{8C3039F5-D91A-4BF7-A1CD-A6146343C377}"/>
                  </a:ext>
                </a:extLst>
              </p:cNvPr>
              <p:cNvSpPr/>
              <p:nvPr/>
            </p:nvSpPr>
            <p:spPr>
              <a:xfrm>
                <a:off x="3808926" y="1129877"/>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2</a:t>
                </a:r>
              </a:p>
            </p:txBody>
          </p:sp>
        </p:grpSp>
        <p:grpSp>
          <p:nvGrpSpPr>
            <p:cNvPr id="18" name="Group 17">
              <a:extLst>
                <a:ext uri="{FF2B5EF4-FFF2-40B4-BE49-F238E27FC236}">
                  <a16:creationId xmlns:a16="http://schemas.microsoft.com/office/drawing/2014/main" id="{FDCB7A69-B2AF-4D34-AC16-9002DC86ECE1}"/>
                </a:ext>
              </a:extLst>
            </p:cNvPr>
            <p:cNvGrpSpPr/>
            <p:nvPr/>
          </p:nvGrpSpPr>
          <p:grpSpPr>
            <a:xfrm>
              <a:off x="3155323" y="2028465"/>
              <a:ext cx="1358722" cy="1296032"/>
              <a:chOff x="5359757" y="924476"/>
              <a:chExt cx="1358722" cy="1296032"/>
            </a:xfrm>
          </p:grpSpPr>
          <p:sp>
            <p:nvSpPr>
              <p:cNvPr id="20" name="Rectangle 19">
                <a:extLst>
                  <a:ext uri="{FF2B5EF4-FFF2-40B4-BE49-F238E27FC236}">
                    <a16:creationId xmlns:a16="http://schemas.microsoft.com/office/drawing/2014/main" id="{9361934B-2854-4CA3-B2D9-B920A1D1C509}"/>
                  </a:ext>
                </a:extLst>
              </p:cNvPr>
              <p:cNvSpPr/>
              <p:nvPr/>
            </p:nvSpPr>
            <p:spPr>
              <a:xfrm>
                <a:off x="5527183" y="1088681"/>
                <a:ext cx="1191296" cy="1131827"/>
              </a:xfrm>
              <a:prstGeom prst="rect">
                <a:avLst/>
              </a:prstGeom>
              <a:solidFill>
                <a:schemeClr val="bg1">
                  <a:lumMod val="85000"/>
                </a:schemeClr>
              </a:solidFill>
              <a:ln w="25400" cap="flat" cmpd="sng" algn="ctr">
                <a:solidFill>
                  <a:srgbClr val="4472C4">
                    <a:shade val="50000"/>
                  </a:srgbClr>
                </a:solidFill>
                <a:prstDash val="solid"/>
              </a:ln>
              <a:effectLst/>
            </p:spPr>
            <p:txBody>
              <a:bodyPr rtlCol="0" anchor="ctr"/>
              <a:lstStyle/>
              <a:p>
                <a:pPr algn="ctr">
                  <a:buClr>
                    <a:srgbClr val="000000"/>
                  </a:buClr>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Disruptive Mood </a:t>
                </a:r>
                <a:r>
                  <a:rPr lang="en-US" sz="1400" b="1" kern="0" dirty="0">
                    <a:solidFill>
                      <a:srgbClr val="000000"/>
                    </a:solidFill>
                    <a:latin typeface="Arial"/>
                    <a:sym typeface="Arial"/>
                  </a:rPr>
                  <a:t>D</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ysregulation </a:t>
                </a:r>
                <a:r>
                  <a:rPr lang="en-US" sz="1400" b="1" kern="0" dirty="0">
                    <a:solidFill>
                      <a:srgbClr val="000000"/>
                    </a:solidFill>
                    <a:latin typeface="Arial"/>
                    <a:sym typeface="Arial"/>
                  </a:rPr>
                  <a:t>D</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isorder</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69255196-7A5D-43C7-A964-7A47517E50B0}"/>
                  </a:ext>
                </a:extLst>
              </p:cNvPr>
              <p:cNvSpPr/>
              <p:nvPr/>
            </p:nvSpPr>
            <p:spPr>
              <a:xfrm>
                <a:off x="5359757" y="924476"/>
                <a:ext cx="334851" cy="328411"/>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3</a:t>
                </a:r>
              </a:p>
            </p:txBody>
          </p:sp>
        </p:grpSp>
        <p:sp>
          <p:nvSpPr>
            <p:cNvPr id="19" name="Left Brace 18">
              <a:extLst>
                <a:ext uri="{FF2B5EF4-FFF2-40B4-BE49-F238E27FC236}">
                  <a16:creationId xmlns:a16="http://schemas.microsoft.com/office/drawing/2014/main" id="{FADDF67C-164A-4E86-A9B2-18F40443884D}"/>
                </a:ext>
              </a:extLst>
            </p:cNvPr>
            <p:cNvSpPr/>
            <p:nvPr/>
          </p:nvSpPr>
          <p:spPr>
            <a:xfrm rot="5400000">
              <a:off x="2320528" y="-338917"/>
              <a:ext cx="355947" cy="4378821"/>
            </a:xfrm>
            <a:prstGeom prst="leftBrace">
              <a:avLst>
                <a:gd name="adj1" fmla="val 51752"/>
                <a:gd name="adj2" fmla="val 50000"/>
              </a:avLst>
            </a:prstGeom>
            <a:noFill/>
            <a:ln w="9525" cap="flat" cmpd="sng" algn="ctr">
              <a:solidFill>
                <a:srgbClr val="4472C4">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sym typeface="Arial"/>
              </a:endParaRPr>
            </a:p>
          </p:txBody>
        </p:sp>
      </p:grpSp>
      <p:sp>
        <p:nvSpPr>
          <p:cNvPr id="26" name="TextBox 25">
            <a:extLst>
              <a:ext uri="{FF2B5EF4-FFF2-40B4-BE49-F238E27FC236}">
                <a16:creationId xmlns:a16="http://schemas.microsoft.com/office/drawing/2014/main" id="{875B8703-A948-4135-9DF9-65BE6BB2E5CC}"/>
              </a:ext>
            </a:extLst>
          </p:cNvPr>
          <p:cNvSpPr txBox="1"/>
          <p:nvPr/>
        </p:nvSpPr>
        <p:spPr>
          <a:xfrm>
            <a:off x="1184708" y="2176718"/>
            <a:ext cx="4309747" cy="369332"/>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latin typeface="Arial"/>
                <a:cs typeface="Arial"/>
                <a:sym typeface="Arial"/>
              </a:rPr>
              <a:t>TOP THREE PRIMARY DIAGNOSES</a:t>
            </a:r>
          </a:p>
        </p:txBody>
      </p:sp>
      <p:sp>
        <p:nvSpPr>
          <p:cNvPr id="2" name="Slide Number Placeholder 3">
            <a:extLst>
              <a:ext uri="{FF2B5EF4-FFF2-40B4-BE49-F238E27FC236}">
                <a16:creationId xmlns:a16="http://schemas.microsoft.com/office/drawing/2014/main" id="{F1653224-1554-FE3D-5798-2BFAEC362FEC}"/>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9048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393828" y="718857"/>
            <a:ext cx="11317881" cy="690968"/>
          </a:xfrm>
        </p:spPr>
        <p:txBody>
          <a:bodyPr anchor="ctr">
            <a:normAutofit fontScale="90000"/>
          </a:bodyPr>
          <a:lstStyle/>
          <a:p>
            <a:r>
              <a:rPr lang="en-US" sz="3200" dirty="0">
                <a:solidFill>
                  <a:srgbClr val="000000"/>
                </a:solidFill>
                <a:latin typeface="Arial Black"/>
                <a:cs typeface="Aktiv Grotesk Black" panose="020B0904020202020204" pitchFamily="34" charset="0"/>
              </a:rPr>
              <a:t>Actions Taken: Children's Care Coordination</a:t>
            </a:r>
            <a:endParaRPr lang="en-US" sz="3200" dirty="0">
              <a:solidFill>
                <a:srgbClr val="000000"/>
              </a:solidFill>
              <a:latin typeface="Arial Black" panose="020B0A04020102020204" pitchFamily="34" charset="0"/>
              <a:cs typeface="Aktiv Grotesk Black" panose="020B0904020202020204" pitchFamily="34" charset="0"/>
            </a:endParaRP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2539" y="1817467"/>
            <a:ext cx="306611" cy="306611"/>
          </a:xfrm>
          <a:prstGeom prst="rect">
            <a:avLst/>
          </a:prstGeom>
        </p:spPr>
      </p:pic>
      <p:sp>
        <p:nvSpPr>
          <p:cNvPr id="2" name="Rectangle 1">
            <a:extLst>
              <a:ext uri="{FF2B5EF4-FFF2-40B4-BE49-F238E27FC236}">
                <a16:creationId xmlns:a16="http://schemas.microsoft.com/office/drawing/2014/main" id="{3EB3CD0F-5C6C-4F27-B72B-81B63030ACFA}"/>
              </a:ext>
            </a:extLst>
          </p:cNvPr>
          <p:cNvSpPr/>
          <p:nvPr/>
        </p:nvSpPr>
        <p:spPr>
          <a:xfrm>
            <a:off x="421536" y="1592768"/>
            <a:ext cx="10517925" cy="4893647"/>
          </a:xfrm>
          <a:prstGeom prst="rect">
            <a:avLst/>
          </a:prstGeom>
        </p:spPr>
        <p:txBody>
          <a:bodyPr wrap="square" lIns="91440" tIns="45720" rIns="91440" bIns="45720" anchor="t">
            <a:spAutoFit/>
          </a:bodyPr>
          <a:lstStyle/>
          <a:p>
            <a:pPr marL="800100" lvl="1" indent="-342900">
              <a:buClr>
                <a:srgbClr val="8FAADC"/>
              </a:buClr>
              <a:buFont typeface="Arial" panose="020B0604020202020204" pitchFamily="34" charset="0"/>
              <a:buChar char="•"/>
            </a:pPr>
            <a:r>
              <a:rPr lang="en-US" sz="1950" dirty="0">
                <a:solidFill>
                  <a:schemeClr val="tx2">
                    <a:lumMod val="50000"/>
                  </a:schemeClr>
                </a:solidFill>
                <a:latin typeface="Arial"/>
                <a:ea typeface="+mn-lt"/>
                <a:cs typeface="Arial"/>
              </a:rPr>
              <a:t>In FY 22-23, 789 children identified as acute care high utilizers received Care Coordination services. </a:t>
            </a:r>
            <a:endParaRPr lang="en-US" sz="1950"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endParaRPr lang="en-US" sz="1950" dirty="0">
              <a:solidFill>
                <a:schemeClr val="tx2">
                  <a:lumMod val="50000"/>
                </a:schemeClr>
              </a:solidFill>
              <a:latin typeface="Arial"/>
              <a:cs typeface="Arial"/>
            </a:endParaRPr>
          </a:p>
          <a:p>
            <a:pPr marL="800100" lvl="1" indent="-342900">
              <a:buClr>
                <a:srgbClr val="8FAADC"/>
              </a:buClr>
              <a:buFont typeface="Arial" panose="020B0604020202020204" pitchFamily="34" charset="0"/>
              <a:buChar char="•"/>
            </a:pPr>
            <a:r>
              <a:rPr lang="en-US" sz="1950" dirty="0">
                <a:solidFill>
                  <a:schemeClr val="tx2">
                    <a:lumMod val="50000"/>
                  </a:schemeClr>
                </a:solidFill>
                <a:latin typeface="Arial"/>
                <a:cs typeface="Arial"/>
              </a:rPr>
              <a:t>DCF’s</a:t>
            </a:r>
            <a:r>
              <a:rPr lang="en-US" sz="1950" dirty="0">
                <a:solidFill>
                  <a:schemeClr val="tx2">
                    <a:lumMod val="50000"/>
                  </a:schemeClr>
                </a:solidFill>
                <a:latin typeface="Arial"/>
                <a:ea typeface="Aktiv Grotesk" panose="020B0504020202020204" pitchFamily="34" charset="0"/>
                <a:cs typeface="Arial"/>
              </a:rPr>
              <a:t> regional Children’s Care Coordination program embraces a proactive approach to identifying children who have had multiple admissions into a CSU. </a:t>
            </a:r>
            <a:endParaRPr lang="en-US" dirty="0">
              <a:solidFill>
                <a:schemeClr val="tx2">
                  <a:lumMod val="50000"/>
                </a:schemeClr>
              </a:solidFill>
              <a:latin typeface="Calibri"/>
              <a:ea typeface="Aktiv Grotesk" panose="020B0504020202020204" pitchFamily="34" charset="0"/>
              <a:cs typeface="Calibri"/>
            </a:endParaRPr>
          </a:p>
          <a:p>
            <a:pPr marL="800100" lvl="1" indent="-342900">
              <a:buClr>
                <a:srgbClr val="8FAADC"/>
              </a:buClr>
              <a:buFont typeface="Arial" panose="020B0604020202020204" pitchFamily="34" charset="0"/>
              <a:buChar char="•"/>
            </a:pPr>
            <a:endParaRPr lang="en-US" sz="1950"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r>
              <a:rPr lang="en-US" sz="1950" dirty="0">
                <a:solidFill>
                  <a:schemeClr val="tx2">
                    <a:lumMod val="50000"/>
                  </a:schemeClr>
                </a:solidFill>
                <a:latin typeface="Arial"/>
                <a:ea typeface="Aktiv Grotesk" panose="020B0504020202020204" pitchFamily="34" charset="0"/>
                <a:cs typeface="Arial"/>
              </a:rPr>
              <a:t>Program goal to deliver effective, responsive, and high-quality services that follow the child throughout the system of care and connect the family to resources and services. </a:t>
            </a:r>
            <a:endParaRPr lang="en-US"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endParaRPr lang="en-US" sz="1950"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r>
              <a:rPr lang="en-US" sz="1950" dirty="0">
                <a:solidFill>
                  <a:schemeClr val="tx2">
                    <a:lumMod val="50000"/>
                  </a:schemeClr>
                </a:solidFill>
                <a:latin typeface="Arial"/>
                <a:ea typeface="Aktiv Grotesk" panose="020B0504020202020204" pitchFamily="34" charset="0"/>
                <a:cs typeface="Arial"/>
              </a:rPr>
              <a:t>Children’s care coordinators work directly with children and their families; participate in local staffing meetings; connect families with services and supports; visit CSUs, Statewide Inpatient Psychiatric Program (SIPP) facilities, Community Action Treatment (CAT) teams, and Mobile Response Teams (MRT) providers; and engage in efforts to reduce high utilization.</a:t>
            </a:r>
          </a:p>
          <a:p>
            <a:pPr marL="800100" lvl="1" indent="-342900">
              <a:buClr>
                <a:srgbClr val="8FAADC"/>
              </a:buClr>
              <a:buFont typeface="Arial" panose="020B0604020202020204" pitchFamily="34" charset="0"/>
              <a:buChar char="•"/>
            </a:pPr>
            <a:endParaRPr lang="en-US" sz="1950" dirty="0">
              <a:solidFill>
                <a:schemeClr val="tx2">
                  <a:lumMod val="50000"/>
                </a:schemeClr>
              </a:solidFill>
              <a:latin typeface="Calibri" panose="020F0502020204030204"/>
              <a:ea typeface="+mn-lt"/>
              <a:cs typeface="Calibri" panose="020F0502020204030204"/>
            </a:endParaRPr>
          </a:p>
          <a:p>
            <a:pPr marL="800100" lvl="1" indent="-342900">
              <a:buClr>
                <a:srgbClr val="8FAADC"/>
              </a:buClr>
              <a:buFont typeface="Arial" panose="020B0604020202020204" pitchFamily="34" charset="0"/>
              <a:buChar char="•"/>
            </a:pPr>
            <a:endParaRPr lang="en-US" sz="1950" dirty="0">
              <a:solidFill>
                <a:schemeClr val="tx2">
                  <a:lumMod val="50000"/>
                </a:schemeClr>
              </a:solidFill>
              <a:latin typeface="Arial"/>
              <a:ea typeface="+mn-lt"/>
              <a:cs typeface="Arial"/>
            </a:endParaRPr>
          </a:p>
        </p:txBody>
      </p:sp>
      <p:sp>
        <p:nvSpPr>
          <p:cNvPr id="3" name="Slide Number Placeholder 3">
            <a:extLst>
              <a:ext uri="{FF2B5EF4-FFF2-40B4-BE49-F238E27FC236}">
                <a16:creationId xmlns:a16="http://schemas.microsoft.com/office/drawing/2014/main" id="{014BAA28-E461-7D84-61A0-645172297F92}"/>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76077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664B69-1DE5-75BA-4553-57FB4EBD5E3D}"/>
              </a:ext>
            </a:extLst>
          </p:cNvPr>
          <p:cNvSpPr>
            <a:spLocks noGrp="1"/>
          </p:cNvSpPr>
          <p:nvPr>
            <p:ph idx="1"/>
          </p:nvPr>
        </p:nvSpPr>
        <p:spPr>
          <a:xfrm>
            <a:off x="605747" y="1581246"/>
            <a:ext cx="11029615" cy="4160227"/>
          </a:xfrm>
        </p:spPr>
        <p:txBody>
          <a:bodyPr>
            <a:normAutofit/>
          </a:bodyPr>
          <a:lstStyle/>
          <a:p>
            <a:pPr marL="228594" marR="0" lvl="0" indent="-228594" algn="l" defTabSz="914377" rtl="0" eaLnBrk="1" fontAlgn="auto" latinLnBrk="0" hangingPunct="1">
              <a:lnSpc>
                <a:spcPct val="90000"/>
              </a:lnSpc>
              <a:spcBef>
                <a:spcPts val="1000"/>
              </a:spcBef>
              <a:spcAft>
                <a:spcPts val="0"/>
              </a:spcAft>
              <a:buClr>
                <a:srgbClr val="8FAADC"/>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rolled out a new Baker Act Data Portal in July 2023.</a:t>
            </a:r>
          </a:p>
          <a:p>
            <a:pPr marL="228594" marR="0" lvl="0" indent="-228594" algn="l" defTabSz="914377" rtl="0" eaLnBrk="1" fontAlgn="auto" latinLnBrk="0" hangingPunct="1">
              <a:lnSpc>
                <a:spcPct val="90000"/>
              </a:lnSpc>
              <a:spcBef>
                <a:spcPts val="1000"/>
              </a:spcBef>
              <a:spcAft>
                <a:spcPts val="0"/>
              </a:spcAft>
              <a:buClr>
                <a:srgbClr val="8FAADC"/>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date there have been over 13,319 submissions.</a:t>
            </a:r>
          </a:p>
          <a:p>
            <a:pPr marL="228594" marR="0" lvl="0" indent="-228594" algn="l" defTabSz="914377" rtl="0" eaLnBrk="1" fontAlgn="auto" latinLnBrk="0" hangingPunct="1">
              <a:lnSpc>
                <a:spcPct val="90000"/>
              </a:lnSpc>
              <a:spcBef>
                <a:spcPts val="1000"/>
              </a:spcBef>
              <a:spcAft>
                <a:spcPts val="0"/>
              </a:spcAft>
              <a:buClr>
                <a:srgbClr val="8FAADC"/>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portal gives the Department almost real time data about individuals being Baker Acted.</a:t>
            </a:r>
          </a:p>
          <a:p>
            <a:pPr marL="228594" marR="0" lvl="0" indent="-228594" algn="l" defTabSz="914377" rtl="0" eaLnBrk="1" fontAlgn="auto" latinLnBrk="0" hangingPunct="1">
              <a:lnSpc>
                <a:spcPct val="90000"/>
              </a:lnSpc>
              <a:spcBef>
                <a:spcPts val="1000"/>
              </a:spcBef>
              <a:spcAft>
                <a:spcPts val="0"/>
              </a:spcAft>
              <a:buClr>
                <a:srgbClr val="8FAADC"/>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will revolutionize the Department’s ability to identify individuals with repeat Baker Acts, even when they go to different facilities, and regardless of payer source.</a:t>
            </a:r>
          </a:p>
          <a:p>
            <a:pPr marL="228594" marR="0" lvl="0" indent="-228594" algn="l" defTabSz="914377" rtl="0" eaLnBrk="1" fontAlgn="auto" latinLnBrk="0" hangingPunct="1">
              <a:lnSpc>
                <a:spcPct val="90000"/>
              </a:lnSpc>
              <a:spcBef>
                <a:spcPts val="1000"/>
              </a:spcBef>
              <a:spcAft>
                <a:spcPts val="0"/>
              </a:spcAft>
              <a:buClr>
                <a:srgbClr val="8FAADC"/>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is working to make a public facing dashboard available next year.</a:t>
            </a:r>
            <a:endParaRPr lang="en-US"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25742E9D-F4C2-37DF-3C6A-F959F823BE8F}"/>
              </a:ext>
            </a:extLst>
          </p:cNvPr>
          <p:cNvSpPr>
            <a:spLocks noGrp="1"/>
          </p:cNvSpPr>
          <p:nvPr>
            <p:ph type="title"/>
          </p:nvPr>
        </p:nvSpPr>
        <p:spPr>
          <a:xfrm>
            <a:off x="387228" y="777856"/>
            <a:ext cx="11029616" cy="1189554"/>
          </a:xfrm>
        </p:spPr>
        <p:txBody>
          <a:bodyPr>
            <a:normAutofit/>
          </a:bodyPr>
          <a:lstStyle/>
          <a:p>
            <a:r>
              <a:rPr lang="en-US" sz="3200" dirty="0">
                <a:solidFill>
                  <a:srgbClr val="000000"/>
                </a:solidFill>
                <a:latin typeface="Arial Black" panose="020B0A04020102020204" pitchFamily="34" charset="0"/>
              </a:rPr>
              <a:t>Actions Taken: Baker Act Data Portal</a:t>
            </a:r>
          </a:p>
        </p:txBody>
      </p:sp>
      <p:sp>
        <p:nvSpPr>
          <p:cNvPr id="2" name="Slide Number Placeholder 1">
            <a:extLst>
              <a:ext uri="{FF2B5EF4-FFF2-40B4-BE49-F238E27FC236}">
                <a16:creationId xmlns:a16="http://schemas.microsoft.com/office/drawing/2014/main" id="{4A9BC4B0-8760-D9B5-0C18-02872189F7D3}"/>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4" name="Picture 3" descr="Icon&#10;&#10;Description automatically generated with low confidence">
            <a:extLst>
              <a:ext uri="{FF2B5EF4-FFF2-40B4-BE49-F238E27FC236}">
                <a16:creationId xmlns:a16="http://schemas.microsoft.com/office/drawing/2014/main" id="{FC00C008-448A-6E1E-7D72-1933ADBC0A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7822" y="5063582"/>
            <a:ext cx="4108427" cy="1355782"/>
          </a:xfrm>
          <a:prstGeom prst="rect">
            <a:avLst/>
          </a:prstGeom>
        </p:spPr>
      </p:pic>
    </p:spTree>
    <p:extLst>
      <p:ext uri="{BB962C8B-B14F-4D97-AF65-F5344CB8AC3E}">
        <p14:creationId xmlns:p14="http://schemas.microsoft.com/office/powerpoint/2010/main" val="139965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8DB3F5-A19F-4342-9114-A4072379A1E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4" name="Title 3">
            <a:extLst>
              <a:ext uri="{FF2B5EF4-FFF2-40B4-BE49-F238E27FC236}">
                <a16:creationId xmlns:a16="http://schemas.microsoft.com/office/drawing/2014/main" id="{F3D65A26-85D6-48BC-B09A-26713211BB20}"/>
              </a:ext>
            </a:extLst>
          </p:cNvPr>
          <p:cNvSpPr>
            <a:spLocks noGrp="1"/>
          </p:cNvSpPr>
          <p:nvPr>
            <p:ph type="title" idx="4294967295"/>
          </p:nvPr>
        </p:nvSpPr>
        <p:spPr>
          <a:xfrm>
            <a:off x="363291" y="1525743"/>
            <a:ext cx="10046091" cy="307777"/>
          </a:xfrm>
        </p:spPr>
        <p:txBody>
          <a:bodyPr>
            <a:noAutofit/>
          </a:bodyPr>
          <a:lstStyle/>
          <a:p>
            <a:r>
              <a:rPr lang="en-US" sz="3200" cap="none" dirty="0">
                <a:solidFill>
                  <a:srgbClr val="000000"/>
                </a:solidFill>
                <a:latin typeface="Arial Black" panose="020B0A04020102020204" pitchFamily="34" charset="0"/>
              </a:rPr>
              <a:t>BAKER ACT DATA COLLECTION INITIATIVE</a:t>
            </a:r>
            <a:br>
              <a:rPr lang="en-US" sz="3200" cap="none" dirty="0">
                <a:solidFill>
                  <a:srgbClr val="000000"/>
                </a:solidFill>
                <a:latin typeface="Arial Black" panose="020B0A04020102020204" pitchFamily="34" charset="0"/>
              </a:rPr>
            </a:br>
            <a:endParaRPr lang="en-US" sz="3200" cap="none" dirty="0">
              <a:solidFill>
                <a:srgbClr val="000000"/>
              </a:solidFill>
              <a:latin typeface="Arial Black" panose="020B0A04020102020204" pitchFamily="34" charset="0"/>
            </a:endParaRPr>
          </a:p>
        </p:txBody>
      </p:sp>
      <p:sp>
        <p:nvSpPr>
          <p:cNvPr id="7" name="Text Placeholder 1">
            <a:extLst>
              <a:ext uri="{FF2B5EF4-FFF2-40B4-BE49-F238E27FC236}">
                <a16:creationId xmlns:a16="http://schemas.microsoft.com/office/drawing/2014/main" id="{BABAD9DF-F104-41B2-B925-D9743025DAE9}"/>
              </a:ext>
            </a:extLst>
          </p:cNvPr>
          <p:cNvSpPr txBox="1">
            <a:spLocks/>
          </p:cNvSpPr>
          <p:nvPr/>
        </p:nvSpPr>
        <p:spPr>
          <a:xfrm>
            <a:off x="2711082" y="3845189"/>
            <a:ext cx="1976421" cy="600556"/>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Verdana" panose="020B0604030504040204" pitchFamily="34" charset="0"/>
                <a:ea typeface="Verdana" panose="020B0604030504040204" pitchFamily="34" charset="0"/>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115BA4"/>
              </a:solidFill>
              <a:effectLst/>
              <a:uLnTx/>
              <a:uFillTx/>
              <a:latin typeface="Verdana" panose="020B0604030504040204" pitchFamily="34" charset="0"/>
              <a:ea typeface="Verdana" panose="020B0604030504040204" pitchFamily="34" charset="0"/>
              <a:cs typeface="+mn-cs"/>
            </a:endParaRPr>
          </a:p>
        </p:txBody>
      </p:sp>
      <p:pic>
        <p:nvPicPr>
          <p:cNvPr id="6" name="Graphic 5" descr="Laptop with solid fill">
            <a:extLst>
              <a:ext uri="{FF2B5EF4-FFF2-40B4-BE49-F238E27FC236}">
                <a16:creationId xmlns:a16="http://schemas.microsoft.com/office/drawing/2014/main" id="{2BB3EF18-8FA1-4B76-AB54-BEEAF6E20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1169" y="1871713"/>
            <a:ext cx="1487366" cy="1487366"/>
          </a:xfrm>
          <a:prstGeom prst="rect">
            <a:avLst/>
          </a:prstGeom>
        </p:spPr>
      </p:pic>
      <p:pic>
        <p:nvPicPr>
          <p:cNvPr id="15" name="Graphic 14" descr="Bar chart with solid fill">
            <a:extLst>
              <a:ext uri="{FF2B5EF4-FFF2-40B4-BE49-F238E27FC236}">
                <a16:creationId xmlns:a16="http://schemas.microsoft.com/office/drawing/2014/main" id="{0A1B6762-F94B-4E4E-8F9A-347F0B4C27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41610" y="1962549"/>
            <a:ext cx="1232423" cy="1232423"/>
          </a:xfrm>
          <a:prstGeom prst="rect">
            <a:avLst/>
          </a:prstGeom>
        </p:spPr>
      </p:pic>
      <p:sp>
        <p:nvSpPr>
          <p:cNvPr id="17" name="TextBox 16">
            <a:extLst>
              <a:ext uri="{FF2B5EF4-FFF2-40B4-BE49-F238E27FC236}">
                <a16:creationId xmlns:a16="http://schemas.microsoft.com/office/drawing/2014/main" id="{41CBC88F-C1B2-447F-9E1A-566BEF20AD08}"/>
              </a:ext>
            </a:extLst>
          </p:cNvPr>
          <p:cNvSpPr txBox="1"/>
          <p:nvPr/>
        </p:nvSpPr>
        <p:spPr>
          <a:xfrm>
            <a:off x="8547005" y="3126756"/>
            <a:ext cx="37779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Public-facing </a:t>
            </a:r>
            <a:r>
              <a:rPr lang="en-US" sz="2000" b="1" dirty="0">
                <a:solidFill>
                  <a:srgbClr val="00B0F0"/>
                </a:solidFill>
                <a:latin typeface="Arial" panose="020B0604020202020204" pitchFamily="34" charset="0"/>
                <a:cs typeface="Arial" panose="020B0604020202020204" pitchFamily="34" charset="0"/>
              </a:rPr>
              <a:t>D</a:t>
            </a:r>
            <a:r>
              <a:rPr kumimoji="0" lang="en-US"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ashboard</a:t>
            </a:r>
          </a:p>
        </p:txBody>
      </p:sp>
      <p:sp>
        <p:nvSpPr>
          <p:cNvPr id="21" name="Arrow: Down 20">
            <a:extLst>
              <a:ext uri="{FF2B5EF4-FFF2-40B4-BE49-F238E27FC236}">
                <a16:creationId xmlns:a16="http://schemas.microsoft.com/office/drawing/2014/main" id="{12AF8856-AC72-4037-B289-C78FCB4F72F8}"/>
              </a:ext>
            </a:extLst>
          </p:cNvPr>
          <p:cNvSpPr/>
          <p:nvPr/>
        </p:nvSpPr>
        <p:spPr>
          <a:xfrm>
            <a:off x="9936159" y="3597447"/>
            <a:ext cx="279132" cy="4427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2" name="Group 1">
            <a:extLst>
              <a:ext uri="{FF2B5EF4-FFF2-40B4-BE49-F238E27FC236}">
                <a16:creationId xmlns:a16="http://schemas.microsoft.com/office/drawing/2014/main" id="{25DFFB92-7BD3-49B2-A3CE-7E07B6B28D39}"/>
              </a:ext>
            </a:extLst>
          </p:cNvPr>
          <p:cNvGrpSpPr/>
          <p:nvPr/>
        </p:nvGrpSpPr>
        <p:grpSpPr>
          <a:xfrm>
            <a:off x="689813" y="2282415"/>
            <a:ext cx="3350505" cy="2487872"/>
            <a:chOff x="1997282" y="2272500"/>
            <a:chExt cx="3350505" cy="2487872"/>
          </a:xfrm>
        </p:grpSpPr>
        <p:pic>
          <p:nvPicPr>
            <p:cNvPr id="12" name="Graphic 11" descr="Document with solid fill">
              <a:extLst>
                <a:ext uri="{FF2B5EF4-FFF2-40B4-BE49-F238E27FC236}">
                  <a16:creationId xmlns:a16="http://schemas.microsoft.com/office/drawing/2014/main" id="{12E77163-1D5E-4F0E-852F-3A664942B8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08470" y="2404553"/>
              <a:ext cx="702505" cy="401857"/>
            </a:xfrm>
            <a:prstGeom prst="rect">
              <a:avLst/>
            </a:prstGeom>
          </p:spPr>
        </p:pic>
        <p:sp>
          <p:nvSpPr>
            <p:cNvPr id="25" name="Freeform: Shape 24">
              <a:extLst>
                <a:ext uri="{FF2B5EF4-FFF2-40B4-BE49-F238E27FC236}">
                  <a16:creationId xmlns:a16="http://schemas.microsoft.com/office/drawing/2014/main" id="{3DCDEBE2-639F-4666-A52A-3EB0A57D176F}"/>
                </a:ext>
              </a:extLst>
            </p:cNvPr>
            <p:cNvSpPr/>
            <p:nvPr/>
          </p:nvSpPr>
          <p:spPr>
            <a:xfrm>
              <a:off x="3009671" y="2272500"/>
              <a:ext cx="1100105" cy="709745"/>
            </a:xfrm>
            <a:custGeom>
              <a:avLst/>
              <a:gdLst>
                <a:gd name="connsiteX0" fmla="*/ 852583 w 935091"/>
                <a:gd name="connsiteY0" fmla="*/ 550054 h 632561"/>
                <a:gd name="connsiteX1" fmla="*/ 82508 w 935091"/>
                <a:gd name="connsiteY1" fmla="*/ 550054 h 632561"/>
                <a:gd name="connsiteX2" fmla="*/ 82508 w 935091"/>
                <a:gd name="connsiteY2" fmla="*/ 82508 h 632561"/>
                <a:gd name="connsiteX3" fmla="*/ 852583 w 935091"/>
                <a:gd name="connsiteY3" fmla="*/ 82508 h 632561"/>
                <a:gd name="connsiteX4" fmla="*/ 852583 w 935091"/>
                <a:gd name="connsiteY4" fmla="*/ 550054 h 632561"/>
                <a:gd name="connsiteX5" fmla="*/ 935091 w 935091"/>
                <a:gd name="connsiteY5" fmla="*/ 55005 h 632561"/>
                <a:gd name="connsiteX6" fmla="*/ 880086 w 935091"/>
                <a:gd name="connsiteY6" fmla="*/ 0 h 632561"/>
                <a:gd name="connsiteX7" fmla="*/ 55005 w 935091"/>
                <a:gd name="connsiteY7" fmla="*/ 0 h 632561"/>
                <a:gd name="connsiteX8" fmla="*/ 0 w 935091"/>
                <a:gd name="connsiteY8" fmla="*/ 55005 h 632561"/>
                <a:gd name="connsiteX9" fmla="*/ 0 w 935091"/>
                <a:gd name="connsiteY9" fmla="*/ 632562 h 632561"/>
                <a:gd name="connsiteX10" fmla="*/ 935091 w 935091"/>
                <a:gd name="connsiteY10" fmla="*/ 632562 h 632561"/>
                <a:gd name="connsiteX11" fmla="*/ 935091 w 935091"/>
                <a:gd name="connsiteY11" fmla="*/ 55005 h 6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5091" h="632561">
                  <a:moveTo>
                    <a:pt x="852583" y="550054"/>
                  </a:moveTo>
                  <a:lnTo>
                    <a:pt x="82508" y="550054"/>
                  </a:lnTo>
                  <a:lnTo>
                    <a:pt x="82508" y="82508"/>
                  </a:lnTo>
                  <a:lnTo>
                    <a:pt x="852583" y="82508"/>
                  </a:lnTo>
                  <a:lnTo>
                    <a:pt x="852583" y="550054"/>
                  </a:lnTo>
                  <a:close/>
                  <a:moveTo>
                    <a:pt x="935091" y="55005"/>
                  </a:moveTo>
                  <a:cubicBezTo>
                    <a:pt x="935091" y="24752"/>
                    <a:pt x="910339" y="0"/>
                    <a:pt x="880086" y="0"/>
                  </a:cubicBezTo>
                  <a:lnTo>
                    <a:pt x="55005" y="0"/>
                  </a:lnTo>
                  <a:cubicBezTo>
                    <a:pt x="24752" y="0"/>
                    <a:pt x="0" y="24752"/>
                    <a:pt x="0" y="55005"/>
                  </a:cubicBezTo>
                  <a:lnTo>
                    <a:pt x="0" y="632562"/>
                  </a:lnTo>
                  <a:lnTo>
                    <a:pt x="935091" y="632562"/>
                  </a:lnTo>
                  <a:lnTo>
                    <a:pt x="935091" y="55005"/>
                  </a:lnTo>
                  <a:close/>
                </a:path>
              </a:pathLst>
            </a:custGeom>
            <a:solidFill>
              <a:schemeClr val="accent1"/>
            </a:solidFill>
            <a:ln w="13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3441"/>
                </a:solidFill>
                <a:effectLst/>
                <a:uLnTx/>
                <a:uFillTx/>
                <a:latin typeface="Verdana"/>
                <a:ea typeface="+mn-ea"/>
                <a:cs typeface="+mn-cs"/>
              </a:endParaRPr>
            </a:p>
          </p:txBody>
        </p:sp>
        <p:sp>
          <p:nvSpPr>
            <p:cNvPr id="26" name="Freeform: Shape 25">
              <a:extLst>
                <a:ext uri="{FF2B5EF4-FFF2-40B4-BE49-F238E27FC236}">
                  <a16:creationId xmlns:a16="http://schemas.microsoft.com/office/drawing/2014/main" id="{84BDB524-0807-4DEA-A017-356C2173D114}"/>
                </a:ext>
              </a:extLst>
            </p:cNvPr>
            <p:cNvSpPr/>
            <p:nvPr/>
          </p:nvSpPr>
          <p:spPr>
            <a:xfrm>
              <a:off x="2901709" y="3029909"/>
              <a:ext cx="1265123" cy="82508"/>
            </a:xfrm>
            <a:custGeom>
              <a:avLst/>
              <a:gdLst>
                <a:gd name="connsiteX0" fmla="*/ 715070 w 1265123"/>
                <a:gd name="connsiteY0" fmla="*/ 0 h 82508"/>
                <a:gd name="connsiteX1" fmla="*/ 715070 w 1265123"/>
                <a:gd name="connsiteY1" fmla="*/ 13751 h 82508"/>
                <a:gd name="connsiteX2" fmla="*/ 701319 w 1265123"/>
                <a:gd name="connsiteY2" fmla="*/ 27503 h 82508"/>
                <a:gd name="connsiteX3" fmla="*/ 563805 w 1265123"/>
                <a:gd name="connsiteY3" fmla="*/ 27503 h 82508"/>
                <a:gd name="connsiteX4" fmla="*/ 550054 w 1265123"/>
                <a:gd name="connsiteY4" fmla="*/ 13751 h 82508"/>
                <a:gd name="connsiteX5" fmla="*/ 550054 w 1265123"/>
                <a:gd name="connsiteY5" fmla="*/ 0 h 82508"/>
                <a:gd name="connsiteX6" fmla="*/ 0 w 1265123"/>
                <a:gd name="connsiteY6" fmla="*/ 0 h 82508"/>
                <a:gd name="connsiteX7" fmla="*/ 0 w 1265123"/>
                <a:gd name="connsiteY7" fmla="*/ 27503 h 82508"/>
                <a:gd name="connsiteX8" fmla="*/ 55005 w 1265123"/>
                <a:gd name="connsiteY8" fmla="*/ 82508 h 82508"/>
                <a:gd name="connsiteX9" fmla="*/ 1210118 w 1265123"/>
                <a:gd name="connsiteY9" fmla="*/ 82508 h 82508"/>
                <a:gd name="connsiteX10" fmla="*/ 1265124 w 1265123"/>
                <a:gd name="connsiteY10" fmla="*/ 27503 h 82508"/>
                <a:gd name="connsiteX11" fmla="*/ 1265124 w 1265123"/>
                <a:gd name="connsiteY11" fmla="*/ 0 h 82508"/>
                <a:gd name="connsiteX12" fmla="*/ 715070 w 1265123"/>
                <a:gd name="connsiteY12" fmla="*/ 0 h 8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5123" h="82508">
                  <a:moveTo>
                    <a:pt x="715070" y="0"/>
                  </a:moveTo>
                  <a:lnTo>
                    <a:pt x="715070" y="13751"/>
                  </a:lnTo>
                  <a:cubicBezTo>
                    <a:pt x="715070" y="22002"/>
                    <a:pt x="709569" y="27503"/>
                    <a:pt x="701319" y="27503"/>
                  </a:cubicBezTo>
                  <a:lnTo>
                    <a:pt x="563805" y="27503"/>
                  </a:lnTo>
                  <a:cubicBezTo>
                    <a:pt x="555554" y="27503"/>
                    <a:pt x="550054" y="22002"/>
                    <a:pt x="550054" y="13751"/>
                  </a:cubicBezTo>
                  <a:lnTo>
                    <a:pt x="550054" y="0"/>
                  </a:lnTo>
                  <a:lnTo>
                    <a:pt x="0" y="0"/>
                  </a:lnTo>
                  <a:lnTo>
                    <a:pt x="0" y="27503"/>
                  </a:lnTo>
                  <a:cubicBezTo>
                    <a:pt x="0" y="57756"/>
                    <a:pt x="24752" y="82508"/>
                    <a:pt x="55005" y="82508"/>
                  </a:cubicBezTo>
                  <a:lnTo>
                    <a:pt x="1210118" y="82508"/>
                  </a:lnTo>
                  <a:cubicBezTo>
                    <a:pt x="1240371" y="82508"/>
                    <a:pt x="1265124" y="57756"/>
                    <a:pt x="1265124" y="27503"/>
                  </a:cubicBezTo>
                  <a:lnTo>
                    <a:pt x="1265124" y="0"/>
                  </a:lnTo>
                  <a:lnTo>
                    <a:pt x="715070" y="0"/>
                  </a:lnTo>
                  <a:close/>
                </a:path>
              </a:pathLst>
            </a:custGeom>
            <a:solidFill>
              <a:schemeClr val="accent1"/>
            </a:solidFill>
            <a:ln w="13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3441"/>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B825ADD3-51E5-40E7-B633-3C60DC7F1946}"/>
                </a:ext>
              </a:extLst>
            </p:cNvPr>
            <p:cNvSpPr txBox="1"/>
            <p:nvPr/>
          </p:nvSpPr>
          <p:spPr>
            <a:xfrm>
              <a:off x="2105207" y="3258459"/>
              <a:ext cx="32425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BA4"/>
                  </a:solidFill>
                  <a:effectLst/>
                  <a:uLnTx/>
                  <a:uFillTx/>
                  <a:latin typeface="Arial" panose="020B0604020202020204" pitchFamily="34" charset="0"/>
                  <a:cs typeface="Arial" panose="020B0604020202020204" pitchFamily="34" charset="0"/>
                </a:rPr>
                <a:t>Electronic Coversheet</a:t>
              </a:r>
            </a:p>
          </p:txBody>
        </p:sp>
        <p:sp>
          <p:nvSpPr>
            <p:cNvPr id="20" name="Arrow: Down 19">
              <a:extLst>
                <a:ext uri="{FF2B5EF4-FFF2-40B4-BE49-F238E27FC236}">
                  <a16:creationId xmlns:a16="http://schemas.microsoft.com/office/drawing/2014/main" id="{CFB74DAC-10D3-4D76-AA81-18C61CD82F87}"/>
                </a:ext>
              </a:extLst>
            </p:cNvPr>
            <p:cNvSpPr/>
            <p:nvPr/>
          </p:nvSpPr>
          <p:spPr>
            <a:xfrm>
              <a:off x="3423744" y="3654597"/>
              <a:ext cx="279132" cy="44276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2D65E1B4-EB0C-4858-94B5-67517E28E02C}"/>
                </a:ext>
              </a:extLst>
            </p:cNvPr>
            <p:cNvSpPr txBox="1"/>
            <p:nvPr/>
          </p:nvSpPr>
          <p:spPr>
            <a:xfrm>
              <a:off x="1997282" y="4237152"/>
              <a:ext cx="3105119" cy="52322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5BA4"/>
                  </a:solidFill>
                  <a:effectLst/>
                  <a:uLnTx/>
                  <a:uFillTx/>
                  <a:latin typeface="Arial" panose="020B0604020202020204" pitchFamily="34" charset="0"/>
                  <a:cs typeface="Arial" panose="020B0604020202020204" pitchFamily="34" charset="0"/>
                </a:rPr>
                <a:t>An electronic form </a:t>
              </a:r>
              <a:r>
                <a:rPr kumimoji="0" lang="en-US" sz="1400" b="0" i="0" u="none" strike="noStrike" kern="1200" cap="none" spc="0" normalizeH="0" baseline="0" noProof="0" dirty="0">
                  <a:ln>
                    <a:noFill/>
                  </a:ln>
                  <a:solidFill>
                    <a:srgbClr val="115BA4">
                      <a:lumMod val="75000"/>
                    </a:srgbClr>
                  </a:solidFill>
                  <a:effectLst/>
                  <a:uLnTx/>
                  <a:uFillTx/>
                  <a:latin typeface="Arial" panose="020B0604020202020204" pitchFamily="34" charset="0"/>
                  <a:cs typeface="Arial" panose="020B0604020202020204" pitchFamily="34" charset="0"/>
                </a:rPr>
                <a:t>in development to</a:t>
              </a:r>
              <a:r>
                <a:rPr kumimoji="0" lang="en-US" sz="1400" b="0" i="0" u="none" strike="noStrike" kern="1200" cap="none" spc="0" normalizeH="0" baseline="0" noProof="0" dirty="0">
                  <a:ln>
                    <a:noFill/>
                  </a:ln>
                  <a:solidFill>
                    <a:srgbClr val="115BA4"/>
                  </a:solidFill>
                  <a:effectLst/>
                  <a:uLnTx/>
                  <a:uFillTx/>
                  <a:latin typeface="Arial" panose="020B0604020202020204" pitchFamily="34" charset="0"/>
                  <a:cs typeface="Arial" panose="020B0604020202020204" pitchFamily="34" charset="0"/>
                </a:rPr>
                <a:t> replace the coversheet.</a:t>
              </a:r>
            </a:p>
          </p:txBody>
        </p:sp>
      </p:grpSp>
      <p:grpSp>
        <p:nvGrpSpPr>
          <p:cNvPr id="9" name="Group 8">
            <a:extLst>
              <a:ext uri="{FF2B5EF4-FFF2-40B4-BE49-F238E27FC236}">
                <a16:creationId xmlns:a16="http://schemas.microsoft.com/office/drawing/2014/main" id="{FE63D385-101D-4142-8BA7-D1DC33767E71}"/>
              </a:ext>
            </a:extLst>
          </p:cNvPr>
          <p:cNvGrpSpPr/>
          <p:nvPr/>
        </p:nvGrpSpPr>
        <p:grpSpPr>
          <a:xfrm>
            <a:off x="4432765" y="2306571"/>
            <a:ext cx="3604174" cy="2589339"/>
            <a:chOff x="5304934" y="2383692"/>
            <a:chExt cx="3604174" cy="2589339"/>
          </a:xfrm>
        </p:grpSpPr>
        <p:sp>
          <p:nvSpPr>
            <p:cNvPr id="8" name="TextBox 7">
              <a:extLst>
                <a:ext uri="{FF2B5EF4-FFF2-40B4-BE49-F238E27FC236}">
                  <a16:creationId xmlns:a16="http://schemas.microsoft.com/office/drawing/2014/main" id="{AE8CD2B1-356C-4446-986B-41C95D42189C}"/>
                </a:ext>
              </a:extLst>
            </p:cNvPr>
            <p:cNvSpPr txBox="1"/>
            <p:nvPr/>
          </p:nvSpPr>
          <p:spPr>
            <a:xfrm>
              <a:off x="5657444" y="3258459"/>
              <a:ext cx="30363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88F4D"/>
                  </a:solidFill>
                  <a:effectLst/>
                  <a:uLnTx/>
                  <a:uFillTx/>
                  <a:latin typeface="Arial" panose="020B0604020202020204" pitchFamily="34" charset="0"/>
                  <a:cs typeface="Arial" panose="020B0604020202020204" pitchFamily="34" charset="0"/>
                </a:rPr>
                <a:t>Web-based Application</a:t>
              </a:r>
            </a:p>
          </p:txBody>
        </p:sp>
        <p:sp>
          <p:nvSpPr>
            <p:cNvPr id="19" name="Arrow: Down 18">
              <a:extLst>
                <a:ext uri="{FF2B5EF4-FFF2-40B4-BE49-F238E27FC236}">
                  <a16:creationId xmlns:a16="http://schemas.microsoft.com/office/drawing/2014/main" id="{79FDB0FA-E51A-4744-9908-EF8EF1D25421}"/>
                </a:ext>
              </a:extLst>
            </p:cNvPr>
            <p:cNvSpPr/>
            <p:nvPr/>
          </p:nvSpPr>
          <p:spPr>
            <a:xfrm>
              <a:off x="7004175" y="3654597"/>
              <a:ext cx="279132" cy="44276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56C717F1-5B90-4286-B3C3-CD15CAF88647}"/>
                </a:ext>
              </a:extLst>
            </p:cNvPr>
            <p:cNvSpPr txBox="1"/>
            <p:nvPr/>
          </p:nvSpPr>
          <p:spPr>
            <a:xfrm>
              <a:off x="5304934" y="4234367"/>
              <a:ext cx="3604174" cy="738664"/>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88F4D"/>
                  </a:solidFill>
                  <a:effectLst/>
                  <a:uLnTx/>
                  <a:uFillTx/>
                  <a:latin typeface="Arial" panose="020B0604020202020204" pitchFamily="34" charset="0"/>
                  <a:cs typeface="Arial" panose="020B0604020202020204" pitchFamily="34" charset="0"/>
                </a:rPr>
                <a:t>Receiving facilities will complete the electronic form and scan copies of initiation forms into a new web-based application.</a:t>
              </a:r>
            </a:p>
          </p:txBody>
        </p:sp>
        <p:pic>
          <p:nvPicPr>
            <p:cNvPr id="5" name="Graphic 4" descr="List with solid fill">
              <a:extLst>
                <a:ext uri="{FF2B5EF4-FFF2-40B4-BE49-F238E27FC236}">
                  <a16:creationId xmlns:a16="http://schemas.microsoft.com/office/drawing/2014/main" id="{F8D384DD-EBD1-45E5-B89B-C628F7A851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9821" y="2383692"/>
              <a:ext cx="914400" cy="487359"/>
            </a:xfrm>
            <a:prstGeom prst="rect">
              <a:avLst/>
            </a:prstGeom>
          </p:spPr>
        </p:pic>
      </p:grpSp>
      <p:sp>
        <p:nvSpPr>
          <p:cNvPr id="31" name="TextBox 30">
            <a:extLst>
              <a:ext uri="{FF2B5EF4-FFF2-40B4-BE49-F238E27FC236}">
                <a16:creationId xmlns:a16="http://schemas.microsoft.com/office/drawing/2014/main" id="{4F46DF2C-9A5B-4BF8-8853-3394ED51E0E2}"/>
              </a:ext>
            </a:extLst>
          </p:cNvPr>
          <p:cNvSpPr txBox="1"/>
          <p:nvPr/>
        </p:nvSpPr>
        <p:spPr>
          <a:xfrm>
            <a:off x="8534305" y="4145467"/>
            <a:ext cx="3047823" cy="738664"/>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Enhanced efficiency, reduced paperwork and cost, and access to near real-time data.</a:t>
            </a:r>
          </a:p>
        </p:txBody>
      </p:sp>
    </p:spTree>
    <p:extLst>
      <p:ext uri="{BB962C8B-B14F-4D97-AF65-F5344CB8AC3E}">
        <p14:creationId xmlns:p14="http://schemas.microsoft.com/office/powerpoint/2010/main" val="204263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86BB-B773-43E2-8944-07144E4327C1}"/>
              </a:ext>
            </a:extLst>
          </p:cNvPr>
          <p:cNvSpPr>
            <a:spLocks noGrp="1"/>
          </p:cNvSpPr>
          <p:nvPr>
            <p:ph type="title"/>
          </p:nvPr>
        </p:nvSpPr>
        <p:spPr>
          <a:xfrm>
            <a:off x="364907" y="770386"/>
            <a:ext cx="11029616" cy="610399"/>
          </a:xfrm>
        </p:spPr>
        <p:txBody>
          <a:bodyPr>
            <a:normAutofit/>
          </a:bodyPr>
          <a:lstStyle/>
          <a:p>
            <a:r>
              <a:rPr lang="en-US" sz="3200" dirty="0">
                <a:solidFill>
                  <a:srgbClr val="000000"/>
                </a:solidFill>
                <a:latin typeface="Arial Black" panose="020B0A04020102020204" pitchFamily="34" charset="0"/>
              </a:rPr>
              <a:t>Baker act data collection benefits</a:t>
            </a:r>
          </a:p>
        </p:txBody>
      </p:sp>
      <p:sp>
        <p:nvSpPr>
          <p:cNvPr id="3" name="Slide Number Placeholder 2">
            <a:extLst>
              <a:ext uri="{FF2B5EF4-FFF2-40B4-BE49-F238E27FC236}">
                <a16:creationId xmlns:a16="http://schemas.microsoft.com/office/drawing/2014/main" id="{0898488D-56D0-44A7-B2A5-592E74614B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pSp>
        <p:nvGrpSpPr>
          <p:cNvPr id="34" name="Group 33">
            <a:extLst>
              <a:ext uri="{FF2B5EF4-FFF2-40B4-BE49-F238E27FC236}">
                <a16:creationId xmlns:a16="http://schemas.microsoft.com/office/drawing/2014/main" id="{D0126BCF-7569-4D88-A5F3-7C912EA279C3}"/>
              </a:ext>
            </a:extLst>
          </p:cNvPr>
          <p:cNvGrpSpPr/>
          <p:nvPr/>
        </p:nvGrpSpPr>
        <p:grpSpPr>
          <a:xfrm>
            <a:off x="553809" y="1604365"/>
            <a:ext cx="4724359" cy="4063222"/>
            <a:chOff x="2278017" y="2138122"/>
            <a:chExt cx="4724359" cy="4063222"/>
          </a:xfrm>
        </p:grpSpPr>
        <p:sp>
          <p:nvSpPr>
            <p:cNvPr id="30" name="Freeform: Shape 29">
              <a:extLst>
                <a:ext uri="{FF2B5EF4-FFF2-40B4-BE49-F238E27FC236}">
                  <a16:creationId xmlns:a16="http://schemas.microsoft.com/office/drawing/2014/main" id="{3B0D6AA2-7673-46E8-AB27-EAFBB42DBE69}"/>
                </a:ext>
              </a:extLst>
            </p:cNvPr>
            <p:cNvSpPr/>
            <p:nvPr/>
          </p:nvSpPr>
          <p:spPr>
            <a:xfrm>
              <a:off x="4757509" y="2138122"/>
              <a:ext cx="2244867" cy="3870460"/>
            </a:xfrm>
            <a:custGeom>
              <a:avLst/>
              <a:gdLst>
                <a:gd name="connsiteX0" fmla="*/ 0 w 2244867"/>
                <a:gd name="connsiteY0" fmla="*/ 0 h 3870460"/>
                <a:gd name="connsiteX1" fmla="*/ 2244867 w 2244867"/>
                <a:gd name="connsiteY1" fmla="*/ 3870460 h 3870460"/>
                <a:gd name="connsiteX2" fmla="*/ 1477497 w 2244867"/>
                <a:gd name="connsiteY2" fmla="*/ 3416341 h 3870460"/>
                <a:gd name="connsiteX3" fmla="*/ 0 w 2244867"/>
                <a:gd name="connsiteY3" fmla="*/ 971261 h 3870460"/>
                <a:gd name="connsiteX4" fmla="*/ 0 w 2244867"/>
                <a:gd name="connsiteY4" fmla="*/ 0 h 387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867" h="3870460">
                  <a:moveTo>
                    <a:pt x="0" y="0"/>
                  </a:moveTo>
                  <a:lnTo>
                    <a:pt x="2244867" y="3870460"/>
                  </a:lnTo>
                  <a:lnTo>
                    <a:pt x="1477497" y="3416341"/>
                  </a:lnTo>
                  <a:lnTo>
                    <a:pt x="0" y="971261"/>
                  </a:lnTo>
                  <a:lnTo>
                    <a:pt x="0" y="0"/>
                  </a:ln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9" name="Freeform: Shape 28">
              <a:extLst>
                <a:ext uri="{FF2B5EF4-FFF2-40B4-BE49-F238E27FC236}">
                  <a16:creationId xmlns:a16="http://schemas.microsoft.com/office/drawing/2014/main" id="{0ADB69B7-CC3A-409B-AC10-03D2763D1F97}"/>
                </a:ext>
              </a:extLst>
            </p:cNvPr>
            <p:cNvSpPr/>
            <p:nvPr/>
          </p:nvSpPr>
          <p:spPr>
            <a:xfrm>
              <a:off x="2278017" y="2138124"/>
              <a:ext cx="2244866" cy="3870458"/>
            </a:xfrm>
            <a:custGeom>
              <a:avLst/>
              <a:gdLst>
                <a:gd name="connsiteX0" fmla="*/ 2244866 w 2244866"/>
                <a:gd name="connsiteY0" fmla="*/ 0 h 3870458"/>
                <a:gd name="connsiteX1" fmla="*/ 2244866 w 2244866"/>
                <a:gd name="connsiteY1" fmla="*/ 971261 h 3870458"/>
                <a:gd name="connsiteX2" fmla="*/ 767370 w 2244866"/>
                <a:gd name="connsiteY2" fmla="*/ 3416339 h 3870458"/>
                <a:gd name="connsiteX3" fmla="*/ 0 w 2244866"/>
                <a:gd name="connsiteY3" fmla="*/ 3870458 h 3870458"/>
                <a:gd name="connsiteX4" fmla="*/ 2244866 w 2244866"/>
                <a:gd name="connsiteY4" fmla="*/ 0 h 387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866" h="3870458">
                  <a:moveTo>
                    <a:pt x="2244866" y="0"/>
                  </a:moveTo>
                  <a:lnTo>
                    <a:pt x="2244866" y="971261"/>
                  </a:lnTo>
                  <a:lnTo>
                    <a:pt x="767370" y="3416339"/>
                  </a:lnTo>
                  <a:lnTo>
                    <a:pt x="0" y="3870458"/>
                  </a:lnTo>
                  <a:lnTo>
                    <a:pt x="2244866" y="0"/>
                  </a:ln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8" name="Freeform: Shape 27">
              <a:extLst>
                <a:ext uri="{FF2B5EF4-FFF2-40B4-BE49-F238E27FC236}">
                  <a16:creationId xmlns:a16="http://schemas.microsoft.com/office/drawing/2014/main" id="{B4BC33EE-FEE4-4DC1-B6CD-AA7D5A545D7F}"/>
                </a:ext>
              </a:extLst>
            </p:cNvPr>
            <p:cNvSpPr/>
            <p:nvPr/>
          </p:nvSpPr>
          <p:spPr>
            <a:xfrm>
              <a:off x="2412979" y="5866064"/>
              <a:ext cx="4454434" cy="335280"/>
            </a:xfrm>
            <a:custGeom>
              <a:avLst/>
              <a:gdLst>
                <a:gd name="connsiteX0" fmla="*/ 566556 w 4454434"/>
                <a:gd name="connsiteY0" fmla="*/ 0 h 335280"/>
                <a:gd name="connsiteX1" fmla="*/ 2227217 w 4454434"/>
                <a:gd name="connsiteY1" fmla="*/ 0 h 335280"/>
                <a:gd name="connsiteX2" fmla="*/ 3887878 w 4454434"/>
                <a:gd name="connsiteY2" fmla="*/ 0 h 335280"/>
                <a:gd name="connsiteX3" fmla="*/ 4454434 w 4454434"/>
                <a:gd name="connsiteY3" fmla="*/ 335280 h 335280"/>
                <a:gd name="connsiteX4" fmla="*/ 2227217 w 4454434"/>
                <a:gd name="connsiteY4" fmla="*/ 335280 h 335280"/>
                <a:gd name="connsiteX5" fmla="*/ 0 w 4454434"/>
                <a:gd name="connsiteY5" fmla="*/ 335280 h 335280"/>
                <a:gd name="connsiteX6" fmla="*/ 566556 w 4454434"/>
                <a:gd name="connsiteY6" fmla="*/ 0 h 3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4434" h="335280">
                  <a:moveTo>
                    <a:pt x="566556" y="0"/>
                  </a:moveTo>
                  <a:lnTo>
                    <a:pt x="2227217" y="0"/>
                  </a:lnTo>
                  <a:lnTo>
                    <a:pt x="3887878" y="0"/>
                  </a:lnTo>
                  <a:lnTo>
                    <a:pt x="4454434" y="335280"/>
                  </a:lnTo>
                  <a:lnTo>
                    <a:pt x="2227217" y="335280"/>
                  </a:lnTo>
                  <a:lnTo>
                    <a:pt x="0" y="335280"/>
                  </a:lnTo>
                  <a:lnTo>
                    <a:pt x="566556" y="0"/>
                  </a:lnTo>
                  <a:close/>
                </a:path>
              </a:pathLst>
            </a:cu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3" name="Freeform: Shape 32">
              <a:extLst>
                <a:ext uri="{FF2B5EF4-FFF2-40B4-BE49-F238E27FC236}">
                  <a16:creationId xmlns:a16="http://schemas.microsoft.com/office/drawing/2014/main" id="{A18AA110-16A3-4E81-AC96-8460CB12DCE6}"/>
                </a:ext>
              </a:extLst>
            </p:cNvPr>
            <p:cNvSpPr/>
            <p:nvPr/>
          </p:nvSpPr>
          <p:spPr>
            <a:xfrm>
              <a:off x="2278017" y="2270404"/>
              <a:ext cx="4724359" cy="3930940"/>
            </a:xfrm>
            <a:custGeom>
              <a:avLst/>
              <a:gdLst>
                <a:gd name="connsiteX0" fmla="*/ 701518 w 4724359"/>
                <a:gd name="connsiteY0" fmla="*/ 3727942 h 4063222"/>
                <a:gd name="connsiteX1" fmla="*/ 2362179 w 4724359"/>
                <a:gd name="connsiteY1" fmla="*/ 3727942 h 4063222"/>
                <a:gd name="connsiteX2" fmla="*/ 4022840 w 4724359"/>
                <a:gd name="connsiteY2" fmla="*/ 3727942 h 4063222"/>
                <a:gd name="connsiteX3" fmla="*/ 4589396 w 4724359"/>
                <a:gd name="connsiteY3" fmla="*/ 4063222 h 4063222"/>
                <a:gd name="connsiteX4" fmla="*/ 2362179 w 4724359"/>
                <a:gd name="connsiteY4" fmla="*/ 4063222 h 4063222"/>
                <a:gd name="connsiteX5" fmla="*/ 134962 w 4724359"/>
                <a:gd name="connsiteY5" fmla="*/ 4063222 h 4063222"/>
                <a:gd name="connsiteX6" fmla="*/ 2244866 w 4724359"/>
                <a:gd name="connsiteY6" fmla="*/ 2 h 4063222"/>
                <a:gd name="connsiteX7" fmla="*/ 2244866 w 4724359"/>
                <a:gd name="connsiteY7" fmla="*/ 971263 h 4063222"/>
                <a:gd name="connsiteX8" fmla="*/ 767370 w 4724359"/>
                <a:gd name="connsiteY8" fmla="*/ 3416341 h 4063222"/>
                <a:gd name="connsiteX9" fmla="*/ 0 w 4724359"/>
                <a:gd name="connsiteY9" fmla="*/ 3870460 h 4063222"/>
                <a:gd name="connsiteX10" fmla="*/ 2479492 w 4724359"/>
                <a:gd name="connsiteY10" fmla="*/ 0 h 4063222"/>
                <a:gd name="connsiteX11" fmla="*/ 4724359 w 4724359"/>
                <a:gd name="connsiteY11" fmla="*/ 3870460 h 4063222"/>
                <a:gd name="connsiteX12" fmla="*/ 3956989 w 4724359"/>
                <a:gd name="connsiteY12" fmla="*/ 3416341 h 4063222"/>
                <a:gd name="connsiteX13" fmla="*/ 2479492 w 4724359"/>
                <a:gd name="connsiteY13" fmla="*/ 971261 h 406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4359" h="4063222">
                  <a:moveTo>
                    <a:pt x="701518" y="3727942"/>
                  </a:moveTo>
                  <a:lnTo>
                    <a:pt x="2362179" y="3727942"/>
                  </a:lnTo>
                  <a:lnTo>
                    <a:pt x="4022840" y="3727942"/>
                  </a:lnTo>
                  <a:lnTo>
                    <a:pt x="4589396" y="4063222"/>
                  </a:lnTo>
                  <a:lnTo>
                    <a:pt x="2362179" y="4063222"/>
                  </a:lnTo>
                  <a:lnTo>
                    <a:pt x="134962" y="4063222"/>
                  </a:lnTo>
                  <a:close/>
                  <a:moveTo>
                    <a:pt x="2244866" y="2"/>
                  </a:moveTo>
                  <a:lnTo>
                    <a:pt x="2244866" y="971263"/>
                  </a:lnTo>
                  <a:lnTo>
                    <a:pt x="767370" y="3416341"/>
                  </a:lnTo>
                  <a:lnTo>
                    <a:pt x="0" y="3870460"/>
                  </a:lnTo>
                  <a:close/>
                  <a:moveTo>
                    <a:pt x="2479492" y="0"/>
                  </a:moveTo>
                  <a:lnTo>
                    <a:pt x="4724359" y="3870460"/>
                  </a:lnTo>
                  <a:lnTo>
                    <a:pt x="3956989" y="3416341"/>
                  </a:lnTo>
                  <a:lnTo>
                    <a:pt x="2479492" y="971261"/>
                  </a:lnTo>
                  <a:close/>
                </a:path>
              </a:pathLst>
            </a:custGeom>
            <a:solidFill>
              <a:schemeClr val="bg2">
                <a:lumMod val="10000"/>
                <a:alpha val="1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grpSp>
      <p:pic>
        <p:nvPicPr>
          <p:cNvPr id="36" name="Graphic 35" descr="Bar graph with upward trend with solid fill">
            <a:extLst>
              <a:ext uri="{FF2B5EF4-FFF2-40B4-BE49-F238E27FC236}">
                <a16:creationId xmlns:a16="http://schemas.microsoft.com/office/drawing/2014/main" id="{52289BE6-90F0-47EC-BD05-5703B9D90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1477" y="1924579"/>
            <a:ext cx="914400" cy="914400"/>
          </a:xfrm>
          <a:prstGeom prst="rect">
            <a:avLst/>
          </a:prstGeom>
        </p:spPr>
      </p:pic>
      <p:pic>
        <p:nvPicPr>
          <p:cNvPr id="38" name="Graphic 37" descr="City with solid fill">
            <a:extLst>
              <a:ext uri="{FF2B5EF4-FFF2-40B4-BE49-F238E27FC236}">
                <a16:creationId xmlns:a16="http://schemas.microsoft.com/office/drawing/2014/main" id="{E01E5001-DC9C-4C2F-9637-D6427D444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11434" y="3350130"/>
            <a:ext cx="914400" cy="914400"/>
          </a:xfrm>
          <a:prstGeom prst="rect">
            <a:avLst/>
          </a:prstGeom>
        </p:spPr>
      </p:pic>
      <p:pic>
        <p:nvPicPr>
          <p:cNvPr id="42" name="Graphic 41" descr="Connections with solid fill">
            <a:extLst>
              <a:ext uri="{FF2B5EF4-FFF2-40B4-BE49-F238E27FC236}">
                <a16:creationId xmlns:a16="http://schemas.microsoft.com/office/drawing/2014/main" id="{F50550D9-0D64-4F7C-852B-EA7BC80903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6941" y="4727471"/>
            <a:ext cx="914400" cy="914400"/>
          </a:xfrm>
          <a:prstGeom prst="rect">
            <a:avLst/>
          </a:prstGeom>
        </p:spPr>
      </p:pic>
      <p:sp>
        <p:nvSpPr>
          <p:cNvPr id="43" name="TextBox 42">
            <a:extLst>
              <a:ext uri="{FF2B5EF4-FFF2-40B4-BE49-F238E27FC236}">
                <a16:creationId xmlns:a16="http://schemas.microsoft.com/office/drawing/2014/main" id="{D79EA8E6-D53B-4E56-B5D4-1C42F5963249}"/>
              </a:ext>
            </a:extLst>
          </p:cNvPr>
          <p:cNvSpPr txBox="1"/>
          <p:nvPr/>
        </p:nvSpPr>
        <p:spPr>
          <a:xfrm>
            <a:off x="5068293" y="1892604"/>
            <a:ext cx="609762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93441"/>
                </a:solidFill>
                <a:effectLst/>
                <a:uLnTx/>
                <a:uFillTx/>
                <a:latin typeface="Arial" panose="020B0604020202020204" pitchFamily="34" charset="0"/>
                <a:cs typeface="Arial" panose="020B0604020202020204" pitchFamily="34" charset="0"/>
              </a:rPr>
              <a:t>The Department continues to invest in technology enhancements and innovations that allow us to analyze data in ways that help us gain a deeper understanding of system challenges to improve outcomes in the people we serve.</a:t>
            </a:r>
          </a:p>
        </p:txBody>
      </p:sp>
      <p:sp>
        <p:nvSpPr>
          <p:cNvPr id="45" name="TextBox 44">
            <a:extLst>
              <a:ext uri="{FF2B5EF4-FFF2-40B4-BE49-F238E27FC236}">
                <a16:creationId xmlns:a16="http://schemas.microsoft.com/office/drawing/2014/main" id="{5CAC4F75-1101-4581-A29B-13F84D39117F}"/>
              </a:ext>
            </a:extLst>
          </p:cNvPr>
          <p:cNvSpPr txBox="1"/>
          <p:nvPr/>
        </p:nvSpPr>
        <p:spPr>
          <a:xfrm>
            <a:off x="7037424" y="4727471"/>
            <a:ext cx="41663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93441"/>
                </a:solidFill>
                <a:effectLst/>
                <a:uLnTx/>
                <a:uFillTx/>
                <a:latin typeface="Arial" panose="020B0604020202020204" pitchFamily="34" charset="0"/>
                <a:cs typeface="Arial" panose="020B0604020202020204" pitchFamily="34" charset="0"/>
              </a:rPr>
              <a:t>Stakeholders and community partners gain timely access to involuntary Baker Act data to make data-driven decisions in their communities to improve behavioral health crisis care.</a:t>
            </a:r>
          </a:p>
        </p:txBody>
      </p:sp>
      <p:sp>
        <p:nvSpPr>
          <p:cNvPr id="46" name="TextBox 45">
            <a:extLst>
              <a:ext uri="{FF2B5EF4-FFF2-40B4-BE49-F238E27FC236}">
                <a16:creationId xmlns:a16="http://schemas.microsoft.com/office/drawing/2014/main" id="{C3ADE791-1F06-45DD-8608-82C86E09AA9B}"/>
              </a:ext>
            </a:extLst>
          </p:cNvPr>
          <p:cNvSpPr txBox="1"/>
          <p:nvPr/>
        </p:nvSpPr>
        <p:spPr>
          <a:xfrm>
            <a:off x="1935968" y="3765071"/>
            <a:ext cx="19301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a:ea typeface="+mn-ea"/>
                <a:cs typeface="+mn-cs"/>
              </a:rPr>
              <a:t>Baker Act Data Collection Initiative</a:t>
            </a:r>
          </a:p>
        </p:txBody>
      </p:sp>
      <p:sp>
        <p:nvSpPr>
          <p:cNvPr id="5" name="TextBox 4">
            <a:extLst>
              <a:ext uri="{FF2B5EF4-FFF2-40B4-BE49-F238E27FC236}">
                <a16:creationId xmlns:a16="http://schemas.microsoft.com/office/drawing/2014/main" id="{D9D9529C-AD23-47CF-8765-FEBEFA0B5EC6}"/>
              </a:ext>
            </a:extLst>
          </p:cNvPr>
          <p:cNvSpPr txBox="1"/>
          <p:nvPr/>
        </p:nvSpPr>
        <p:spPr>
          <a:xfrm>
            <a:off x="3749668" y="1588220"/>
            <a:ext cx="20763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88F4D">
                    <a:lumMod val="75000"/>
                  </a:srgbClr>
                </a:solidFill>
                <a:effectLst/>
                <a:uLnTx/>
                <a:uFillTx/>
                <a:latin typeface="Arial" panose="020B0604020202020204" pitchFamily="34" charset="0"/>
                <a:cs typeface="Arial" panose="020B0604020202020204" pitchFamily="34" charset="0"/>
              </a:rPr>
              <a:t>The Department</a:t>
            </a:r>
          </a:p>
        </p:txBody>
      </p:sp>
      <p:sp>
        <p:nvSpPr>
          <p:cNvPr id="18" name="TextBox 17">
            <a:extLst>
              <a:ext uri="{FF2B5EF4-FFF2-40B4-BE49-F238E27FC236}">
                <a16:creationId xmlns:a16="http://schemas.microsoft.com/office/drawing/2014/main" id="{CE99C4B6-61F4-4BB9-B827-121ADA7AC022}"/>
              </a:ext>
            </a:extLst>
          </p:cNvPr>
          <p:cNvSpPr txBox="1"/>
          <p:nvPr/>
        </p:nvSpPr>
        <p:spPr>
          <a:xfrm>
            <a:off x="4613268" y="3052588"/>
            <a:ext cx="31431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15BA4">
                    <a:lumMod val="75000"/>
                  </a:srgbClr>
                </a:solidFill>
                <a:effectLst/>
                <a:uLnTx/>
                <a:uFillTx/>
                <a:latin typeface="Arial" panose="020B0604020202020204" pitchFamily="34" charset="0"/>
                <a:cs typeface="Arial" panose="020B0604020202020204" pitchFamily="34" charset="0"/>
              </a:rPr>
              <a:t>Receiving Facilities </a:t>
            </a:r>
          </a:p>
        </p:txBody>
      </p:sp>
      <p:sp>
        <p:nvSpPr>
          <p:cNvPr id="19" name="TextBox 18">
            <a:extLst>
              <a:ext uri="{FF2B5EF4-FFF2-40B4-BE49-F238E27FC236}">
                <a16:creationId xmlns:a16="http://schemas.microsoft.com/office/drawing/2014/main" id="{BBAE2230-112B-4298-AA12-FEF7B4DB0587}"/>
              </a:ext>
            </a:extLst>
          </p:cNvPr>
          <p:cNvSpPr txBox="1"/>
          <p:nvPr/>
        </p:nvSpPr>
        <p:spPr>
          <a:xfrm>
            <a:off x="5558149" y="4378456"/>
            <a:ext cx="31431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15BA4">
                    <a:lumMod val="60000"/>
                    <a:lumOff val="40000"/>
                  </a:srgbClr>
                </a:solidFill>
                <a:effectLst/>
                <a:uLnTx/>
                <a:uFillTx/>
                <a:latin typeface="Arial" panose="020B0604020202020204" pitchFamily="34" charset="0"/>
                <a:cs typeface="Arial" panose="020B0604020202020204" pitchFamily="34" charset="0"/>
              </a:rPr>
              <a:t>Community Stakeholders</a:t>
            </a:r>
          </a:p>
        </p:txBody>
      </p:sp>
      <p:sp>
        <p:nvSpPr>
          <p:cNvPr id="4" name="TextBox 3">
            <a:extLst>
              <a:ext uri="{FF2B5EF4-FFF2-40B4-BE49-F238E27FC236}">
                <a16:creationId xmlns:a16="http://schemas.microsoft.com/office/drawing/2014/main" id="{D3173546-5C95-F499-19D9-65688421F36B}"/>
              </a:ext>
            </a:extLst>
          </p:cNvPr>
          <p:cNvSpPr txBox="1"/>
          <p:nvPr/>
        </p:nvSpPr>
        <p:spPr>
          <a:xfrm>
            <a:off x="6096000" y="3576497"/>
            <a:ext cx="52096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93441"/>
                </a:solidFill>
                <a:effectLst/>
                <a:uLnTx/>
                <a:uFillTx/>
                <a:latin typeface="Arial" panose="020B0604020202020204" pitchFamily="34" charset="0"/>
                <a:cs typeface="Arial" panose="020B0604020202020204" pitchFamily="34" charset="0"/>
              </a:rPr>
              <a:t>Designated Baker Act Receiving Facilities can view their number of submissions in-real time.</a:t>
            </a:r>
            <a:endParaRPr kumimoji="0" lang="en-US" sz="2000" b="0" i="0" u="none" strike="noStrike" kern="1200" cap="none" spc="0" normalizeH="0" baseline="0" noProof="0" dirty="0">
              <a:ln>
                <a:noFill/>
              </a:ln>
              <a:solidFill>
                <a:srgbClr val="19344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83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BF4767-0E12-0EFF-41BD-5A520E71AEDE}"/>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4" name="Picture 3">
            <a:extLst>
              <a:ext uri="{FF2B5EF4-FFF2-40B4-BE49-F238E27FC236}">
                <a16:creationId xmlns:a16="http://schemas.microsoft.com/office/drawing/2014/main" id="{FC626673-4BAF-B0A9-C8DD-4EF6223791EF}"/>
              </a:ext>
            </a:extLst>
          </p:cNvPr>
          <p:cNvPicPr>
            <a:picLocks noChangeAspect="1"/>
          </p:cNvPicPr>
          <p:nvPr/>
        </p:nvPicPr>
        <p:blipFill>
          <a:blip r:embed="rId2"/>
          <a:stretch>
            <a:fillRect/>
          </a:stretch>
        </p:blipFill>
        <p:spPr>
          <a:xfrm>
            <a:off x="1582615" y="905608"/>
            <a:ext cx="8361485" cy="5272122"/>
          </a:xfrm>
          <a:prstGeom prst="rect">
            <a:avLst/>
          </a:prstGeom>
        </p:spPr>
      </p:pic>
    </p:spTree>
    <p:extLst>
      <p:ext uri="{BB962C8B-B14F-4D97-AF65-F5344CB8AC3E}">
        <p14:creationId xmlns:p14="http://schemas.microsoft.com/office/powerpoint/2010/main" val="311361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6FD9D-8549-D403-B3EB-FB2DB76C7139}"/>
              </a:ext>
            </a:extLst>
          </p:cNvPr>
          <p:cNvSpPr>
            <a:spLocks noGrp="1"/>
          </p:cNvSpPr>
          <p:nvPr>
            <p:ph type="title"/>
          </p:nvPr>
        </p:nvSpPr>
        <p:spPr>
          <a:xfrm>
            <a:off x="368756" y="788251"/>
            <a:ext cx="11029616" cy="1189554"/>
          </a:xfrm>
        </p:spPr>
        <p:txBody>
          <a:bodyPr>
            <a:normAutofit/>
          </a:bodyPr>
          <a:lstStyle/>
          <a:p>
            <a:r>
              <a:rPr lang="en-US" sz="3200" dirty="0">
                <a:solidFill>
                  <a:srgbClr val="000000"/>
                </a:solidFill>
                <a:latin typeface="Arial Black" panose="020B0A04020102020204" pitchFamily="34" charset="0"/>
              </a:rPr>
              <a:t>Provider feedback</a:t>
            </a:r>
          </a:p>
        </p:txBody>
      </p:sp>
      <p:sp>
        <p:nvSpPr>
          <p:cNvPr id="4" name="Slide Number Placeholder 3">
            <a:extLst>
              <a:ext uri="{FF2B5EF4-FFF2-40B4-BE49-F238E27FC236}">
                <a16:creationId xmlns:a16="http://schemas.microsoft.com/office/drawing/2014/main" id="{73C4DB92-F448-1A3C-AB28-169D91AE828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pic>
        <p:nvPicPr>
          <p:cNvPr id="6" name="Picture 5" descr="Icon">
            <a:extLst>
              <a:ext uri="{FF2B5EF4-FFF2-40B4-BE49-F238E27FC236}">
                <a16:creationId xmlns:a16="http://schemas.microsoft.com/office/drawing/2014/main" id="{BE066CA6-9B11-41F1-AAC0-6213D610E61C}"/>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70693" y="2429894"/>
            <a:ext cx="7830879" cy="5220586"/>
          </a:xfrm>
          <a:prstGeom prst="rect">
            <a:avLst/>
          </a:prstGeom>
          <a:effectLst>
            <a:softEdge rad="635000"/>
          </a:effectLst>
        </p:spPr>
      </p:pic>
      <p:sp>
        <p:nvSpPr>
          <p:cNvPr id="2" name="Content Placeholder 1">
            <a:extLst>
              <a:ext uri="{FF2B5EF4-FFF2-40B4-BE49-F238E27FC236}">
                <a16:creationId xmlns:a16="http://schemas.microsoft.com/office/drawing/2014/main" id="{A5505B2D-2195-7C49-5A34-F58C08D67A3E}"/>
              </a:ext>
            </a:extLst>
          </p:cNvPr>
          <p:cNvSpPr>
            <a:spLocks noGrp="1"/>
          </p:cNvSpPr>
          <p:nvPr>
            <p:ph idx="1"/>
          </p:nvPr>
        </p:nvSpPr>
        <p:spPr>
          <a:xfrm>
            <a:off x="581192" y="1637414"/>
            <a:ext cx="11029615" cy="4040372"/>
          </a:xfrm>
        </p:spPr>
        <p:txBody>
          <a:bodyPr>
            <a:normAutofit/>
          </a:bodyPr>
          <a:lstStyle/>
          <a:p>
            <a:pPr>
              <a:buClr>
                <a:srgbClr val="8FAADC"/>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“I'm having a great experience with the new Baker Act Data Collection system. The new system is usable friendly. Lastly, I love how I'm able to see a list of the Baker Acts that I send.” - South County Mental Health Center </a:t>
            </a:r>
            <a:br>
              <a:rPr lang="en-US" sz="2200" dirty="0">
                <a:solidFill>
                  <a:srgbClr val="000000"/>
                </a:solidFill>
                <a:latin typeface="Arial" panose="020B0604020202020204" pitchFamily="34" charset="0"/>
                <a:cs typeface="Arial" panose="020B0604020202020204" pitchFamily="34" charset="0"/>
              </a:rPr>
            </a:br>
            <a:endParaRPr lang="en-US" sz="2200" dirty="0">
              <a:solidFill>
                <a:srgbClr val="000000"/>
              </a:solidFill>
              <a:latin typeface="Arial" panose="020B0604020202020204" pitchFamily="34" charset="0"/>
              <a:cs typeface="Arial" panose="020B0604020202020204" pitchFamily="34" charset="0"/>
            </a:endParaRPr>
          </a:p>
          <a:p>
            <a:pPr>
              <a:buClr>
                <a:srgbClr val="8FAADC"/>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“The new Baker act Data Collection system is very easy to use and complete. It provides a dashboard that is easy to maneuver and enter the data as well as track submissions. Very user friendly.” - First Step of Sarasota</a:t>
            </a:r>
            <a:br>
              <a:rPr lang="en-US" sz="2200" dirty="0">
                <a:solidFill>
                  <a:srgbClr val="000000"/>
                </a:solidFill>
                <a:latin typeface="Arial" panose="020B0604020202020204" pitchFamily="34" charset="0"/>
                <a:cs typeface="Arial" panose="020B0604020202020204" pitchFamily="34" charset="0"/>
              </a:rPr>
            </a:br>
            <a:endParaRPr lang="en-US" sz="2200" dirty="0">
              <a:solidFill>
                <a:srgbClr val="000000"/>
              </a:solidFill>
              <a:latin typeface="Arial" panose="020B0604020202020204" pitchFamily="34" charset="0"/>
              <a:cs typeface="Arial" panose="020B0604020202020204" pitchFamily="34" charset="0"/>
            </a:endParaRPr>
          </a:p>
          <a:p>
            <a:pPr>
              <a:buClr>
                <a:srgbClr val="8FAADC"/>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“System is user friendly and the ability to edit is extremely helpful!” - PEMHS</a:t>
            </a:r>
          </a:p>
        </p:txBody>
      </p:sp>
    </p:spTree>
    <p:extLst>
      <p:ext uri="{BB962C8B-B14F-4D97-AF65-F5344CB8AC3E}">
        <p14:creationId xmlns:p14="http://schemas.microsoft.com/office/powerpoint/2010/main" val="52169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ew business women looking at a tablet&#10;&#10;Description automatically generated with low confidence">
            <a:extLst>
              <a:ext uri="{FF2B5EF4-FFF2-40B4-BE49-F238E27FC236}">
                <a16:creationId xmlns:a16="http://schemas.microsoft.com/office/drawing/2014/main" id="{BBAF060C-7B73-902A-DCC9-044B215883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574" b="5852"/>
          <a:stretch/>
        </p:blipFill>
        <p:spPr>
          <a:xfrm>
            <a:off x="8113793" y="1527718"/>
            <a:ext cx="2914763" cy="3713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907F9981-5EE2-E916-55F3-A68FB910D8E1}"/>
              </a:ext>
            </a:extLst>
          </p:cNvPr>
          <p:cNvSpPr txBox="1"/>
          <p:nvPr/>
        </p:nvSpPr>
        <p:spPr>
          <a:xfrm>
            <a:off x="605746" y="1410026"/>
            <a:ext cx="7122049" cy="4985980"/>
          </a:xfrm>
          <a:prstGeom prst="rect">
            <a:avLst/>
          </a:prstGeom>
          <a:noFill/>
        </p:spPr>
        <p:txBody>
          <a:bodyPr wrap="square" rtlCol="0">
            <a:spAutoFit/>
          </a:bodyPr>
          <a:lstStyle/>
          <a:p>
            <a:pPr marL="342900"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Between May 2020 and July 2022, the Department of Children and Families (DCF) and the Agency for Health Care Administration (AHCA) collaborated very closely to focus on House Bill (HB) 945 to:</a:t>
            </a:r>
          </a:p>
          <a:p>
            <a:pPr marL="342900" indent="-342900">
              <a:buClr>
                <a:schemeClr val="accent1">
                  <a:lumMod val="60000"/>
                  <a:lumOff val="40000"/>
                </a:schemeClr>
              </a:buClr>
              <a:buFont typeface="Arial" panose="020B0604020202020204" pitchFamily="34" charset="0"/>
              <a:buChar char="•"/>
            </a:pPr>
            <a:endParaRPr lang="en-US" sz="105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Identify children and adolescents who are the highest users of crisis stabilization services.</a:t>
            </a:r>
          </a:p>
          <a:p>
            <a:pPr marL="800100" lvl="1" indent="-342900">
              <a:buClr>
                <a:schemeClr val="accent1">
                  <a:lumMod val="60000"/>
                  <a:lumOff val="40000"/>
                </a:schemeClr>
              </a:buClr>
              <a:buFont typeface="Arial" panose="020B0604020202020204" pitchFamily="34" charset="0"/>
              <a:buChar char="•"/>
            </a:pPr>
            <a:endParaRPr lang="en-US" sz="11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Take appropriate action within available resources to meet the behavioral health needs of such children and adolescents more effectively. </a:t>
            </a:r>
          </a:p>
          <a:p>
            <a:pPr marL="800100" lvl="1" indent="-342900">
              <a:buClr>
                <a:schemeClr val="accent1">
                  <a:lumMod val="60000"/>
                  <a:lumOff val="40000"/>
                </a:schemeClr>
              </a:buClr>
              <a:buFont typeface="Arial" panose="020B0604020202020204" pitchFamily="34" charset="0"/>
              <a:buChar char="•"/>
            </a:pPr>
            <a:endParaRPr lang="en-US" sz="105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Submit joint quarterly reports to the Legislature listing the actions taken by both agencies to better serve such children and adolescents. </a:t>
            </a:r>
          </a:p>
          <a:p>
            <a:pPr marL="342900" indent="-342900">
              <a:buClr>
                <a:schemeClr val="accent1">
                  <a:lumMod val="60000"/>
                  <a:lumOff val="40000"/>
                </a:schemeClr>
              </a:buClr>
              <a:buFont typeface="Arial" panose="020B0604020202020204" pitchFamily="34" charset="0"/>
              <a:buChar char="•"/>
            </a:pPr>
            <a:endParaRPr lang="en-US" sz="2200" dirty="0">
              <a:solidFill>
                <a:srgbClr val="002060"/>
              </a:solidFill>
              <a:latin typeface="Arial" panose="020B0604020202020204" pitchFamily="34" charset="0"/>
              <a:ea typeface="Aktiv Grotesk" panose="020B0504020202020204" pitchFamily="34" charset="0"/>
              <a:cs typeface="Arial" panose="020B0604020202020204" pitchFamily="34" charset="0"/>
            </a:endParaRPr>
          </a:p>
        </p:txBody>
      </p:sp>
      <p:sp>
        <p:nvSpPr>
          <p:cNvPr id="5" name="Title 7">
            <a:extLst>
              <a:ext uri="{FF2B5EF4-FFF2-40B4-BE49-F238E27FC236}">
                <a16:creationId xmlns:a16="http://schemas.microsoft.com/office/drawing/2014/main" id="{107541FA-B1C4-81F8-EE34-93A86FAD2970}"/>
              </a:ext>
            </a:extLst>
          </p:cNvPr>
          <p:cNvSpPr txBox="1">
            <a:spLocks/>
          </p:cNvSpPr>
          <p:nvPr/>
        </p:nvSpPr>
        <p:spPr>
          <a:xfrm>
            <a:off x="348227" y="747682"/>
            <a:ext cx="12192000" cy="662344"/>
          </a:xfrm>
          <a:prstGeom prst="rect">
            <a:avLst/>
          </a:prstGeom>
        </p:spPr>
        <p:txBody>
          <a:bodyPr anchor="ctr">
            <a:normAutofit/>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rial Black" panose="020B0A04020102020204" pitchFamily="34" charset="0"/>
                <a:cs typeface="Arial" panose="020B0604020202020204" pitchFamily="34" charset="0"/>
              </a:rPr>
              <a:t>Overview</a:t>
            </a:r>
          </a:p>
        </p:txBody>
      </p:sp>
    </p:spTree>
    <p:extLst>
      <p:ext uri="{BB962C8B-B14F-4D97-AF65-F5344CB8AC3E}">
        <p14:creationId xmlns:p14="http://schemas.microsoft.com/office/powerpoint/2010/main" val="198507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idx="4294967295"/>
          </p:nvPr>
        </p:nvSpPr>
        <p:spPr>
          <a:xfrm>
            <a:off x="360218" y="761888"/>
            <a:ext cx="12192000" cy="606716"/>
          </a:xfrm>
        </p:spPr>
        <p:txBody>
          <a:bodyPr anchor="ctr">
            <a:normAutofit/>
          </a:bodyPr>
          <a:lstStyle/>
          <a:p>
            <a:r>
              <a:rPr lang="en-US" sz="3200" dirty="0">
                <a:solidFill>
                  <a:srgbClr val="000000"/>
                </a:solidFill>
                <a:latin typeface="Arial Black" panose="020B0A04020102020204" pitchFamily="34" charset="0"/>
                <a:cs typeface="Aktiv Grotesk Black" panose="020B0904020202020204" pitchFamily="34" charset="0"/>
              </a:rPr>
              <a:t>Next Steps</a:t>
            </a:r>
          </a:p>
        </p:txBody>
      </p:sp>
      <p:pic>
        <p:nvPicPr>
          <p:cNvPr id="29" name="Graphic 28" descr="Badge Tick1 with solid fill">
            <a:extLst>
              <a:ext uri="{FF2B5EF4-FFF2-40B4-BE49-F238E27FC236}">
                <a16:creationId xmlns:a16="http://schemas.microsoft.com/office/drawing/2014/main" id="{544718D9-9D3A-4119-B756-0352DE2B2A2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2539" y="1817467"/>
            <a:ext cx="306611" cy="306611"/>
          </a:xfrm>
          <a:prstGeom prst="rect">
            <a:avLst/>
          </a:prstGeom>
        </p:spPr>
      </p:pic>
      <p:sp>
        <p:nvSpPr>
          <p:cNvPr id="14" name="TextBox 13">
            <a:extLst>
              <a:ext uri="{FF2B5EF4-FFF2-40B4-BE49-F238E27FC236}">
                <a16:creationId xmlns:a16="http://schemas.microsoft.com/office/drawing/2014/main" id="{3D6A5AB5-CB18-4F99-8C61-54BF5DE9D3E4}"/>
              </a:ext>
            </a:extLst>
          </p:cNvPr>
          <p:cNvSpPr txBox="1"/>
          <p:nvPr/>
        </p:nvSpPr>
        <p:spPr>
          <a:xfrm>
            <a:off x="605747" y="1368604"/>
            <a:ext cx="8393287" cy="4493538"/>
          </a:xfrm>
          <a:prstGeom prst="rect">
            <a:avLst/>
          </a:prstGeom>
          <a:noFill/>
        </p:spPr>
        <p:txBody>
          <a:bodyPr wrap="square" lIns="91440" tIns="45720" rIns="91440" bIns="45720" rtlCol="0" anchor="t">
            <a:spAutoFit/>
          </a:bodyPr>
          <a:lstStyle/>
          <a:p>
            <a:pPr marL="342900" indent="-342900">
              <a:buClr>
                <a:srgbClr val="8FAADC"/>
              </a:buClr>
              <a:buFont typeface="Arial" panose="020B0604020202020204" pitchFamily="34" charset="0"/>
              <a:buChar char="•"/>
            </a:pPr>
            <a:r>
              <a:rPr lang="en-US" sz="2200" dirty="0">
                <a:solidFill>
                  <a:srgbClr val="000000"/>
                </a:solidFill>
                <a:latin typeface="Arial"/>
                <a:ea typeface="Aktiv Grotesk" panose="020B0504020202020204" pitchFamily="34" charset="0"/>
                <a:cs typeface="Arial"/>
              </a:rPr>
              <a:t>Draft statutory language to define high utilizer; require implementation of policies and procedures regarding discharge planning for those identified as high utilizer; and strengthen discharge planning language for designated receiving facilities. </a:t>
            </a:r>
          </a:p>
          <a:p>
            <a:pPr marL="342900" indent="-342900">
              <a:buClr>
                <a:srgbClr val="8FAADC"/>
              </a:buClr>
              <a:buFont typeface="Arial" panose="020B0604020202020204" pitchFamily="34" charset="0"/>
              <a:buChar char="•"/>
            </a:pPr>
            <a:endParaRPr lang="en-US" sz="2200" dirty="0">
              <a:solidFill>
                <a:srgbClr val="000000"/>
              </a:solidFill>
              <a:latin typeface="Arial"/>
              <a:ea typeface="Aktiv Grotesk" panose="020B0504020202020204" pitchFamily="34" charset="0"/>
              <a:cs typeface="Arial"/>
            </a:endParaRPr>
          </a:p>
          <a:p>
            <a:pPr marL="342900" indent="-342900">
              <a:buClr>
                <a:srgbClr val="8FAADC"/>
              </a:buClr>
              <a:buFont typeface="Arial" panose="020B0604020202020204" pitchFamily="34" charset="0"/>
              <a:buChar char="•"/>
            </a:pPr>
            <a:r>
              <a:rPr lang="en-US" sz="2200" dirty="0">
                <a:solidFill>
                  <a:srgbClr val="000000"/>
                </a:solidFill>
                <a:latin typeface="Arial"/>
                <a:ea typeface="Aktiv Grotesk" panose="020B0504020202020204" pitchFamily="34" charset="0"/>
                <a:cs typeface="Arial"/>
              </a:rPr>
              <a:t>Evaluate the best ways to increase access and capacity, and whether additional services are needed.</a:t>
            </a:r>
            <a:endParaRPr lang="en-US" dirty="0">
              <a:solidFill>
                <a:srgbClr val="000000"/>
              </a:solidFill>
              <a:ea typeface="+mn-lt"/>
              <a:cs typeface="+mn-lt"/>
            </a:endParaRPr>
          </a:p>
          <a:p>
            <a:pPr marL="342900" indent="-342900">
              <a:buClr>
                <a:srgbClr val="8FAADC"/>
              </a:buClr>
              <a:buFont typeface="Arial" panose="020B0604020202020204" pitchFamily="34" charset="0"/>
              <a:buChar char="•"/>
            </a:pPr>
            <a:endParaRPr lang="en-US" sz="2200" dirty="0">
              <a:solidFill>
                <a:srgbClr val="000000"/>
              </a:solidFill>
              <a:latin typeface="Arial"/>
              <a:ea typeface="+mn-lt"/>
              <a:cs typeface="+mn-lt"/>
            </a:endParaRPr>
          </a:p>
          <a:p>
            <a:pPr marL="342900" indent="-342900">
              <a:buClr>
                <a:srgbClr val="8FAADC"/>
              </a:buClr>
              <a:buFont typeface="Arial" panose="020B0604020202020204" pitchFamily="34" charset="0"/>
              <a:buChar char="•"/>
            </a:pPr>
            <a:r>
              <a:rPr lang="en-US" sz="2200" dirty="0">
                <a:solidFill>
                  <a:srgbClr val="000000"/>
                </a:solidFill>
                <a:latin typeface="Arial"/>
                <a:ea typeface="Aktiv Grotesk" panose="020B0504020202020204" pitchFamily="34" charset="0"/>
                <a:cs typeface="Arial"/>
              </a:rPr>
              <a:t>Refine care coordination processes in response to data from the Baker Act portal.</a:t>
            </a:r>
            <a:endParaRPr lang="en-US" dirty="0">
              <a:solidFill>
                <a:srgbClr val="000000"/>
              </a:solidFill>
            </a:endParaRPr>
          </a:p>
          <a:p>
            <a:pPr marL="342900" indent="-342900">
              <a:buClr>
                <a:srgbClr val="8FAADC"/>
              </a:buClr>
              <a:buFont typeface="Arial" panose="020B0604020202020204" pitchFamily="34" charset="0"/>
              <a:buChar char="•"/>
            </a:pPr>
            <a:endParaRPr lang="en-US" sz="2200" dirty="0">
              <a:solidFill>
                <a:srgbClr val="000000"/>
              </a:solidFill>
              <a:ea typeface="+mn-lt"/>
              <a:cs typeface="+mn-lt"/>
            </a:endParaRPr>
          </a:p>
          <a:p>
            <a:pPr marL="342900" indent="-342900">
              <a:buClr>
                <a:srgbClr val="8FAADC"/>
              </a:buClr>
              <a:buFont typeface="Arial" panose="020B0604020202020204" pitchFamily="34" charset="0"/>
              <a:buChar char="•"/>
            </a:pPr>
            <a:r>
              <a:rPr lang="en-US" sz="2200" dirty="0">
                <a:solidFill>
                  <a:srgbClr val="000000"/>
                </a:solidFill>
                <a:latin typeface="Arial"/>
                <a:ea typeface="+mn-lt"/>
                <a:cs typeface="Arial"/>
              </a:rPr>
              <a:t>Monitor newly implemented and expanded teaming services for outcomes and impact.</a:t>
            </a:r>
          </a:p>
        </p:txBody>
      </p:sp>
      <p:sp>
        <p:nvSpPr>
          <p:cNvPr id="2" name="Slide Number Placeholder 3">
            <a:extLst>
              <a:ext uri="{FF2B5EF4-FFF2-40B4-BE49-F238E27FC236}">
                <a16:creationId xmlns:a16="http://schemas.microsoft.com/office/drawing/2014/main" id="{55CB1902-1BF4-4606-9FB5-60B5BDCCB747}"/>
              </a:ext>
            </a:extLst>
          </p:cNvPr>
          <p:cNvSpPr>
            <a:spLocks noGrp="1"/>
          </p:cNvSpPr>
          <p:nvPr>
            <p:ph type="sldNum" sz="quarter" idx="12"/>
          </p:nvPr>
        </p:nvSpPr>
        <p:spPr>
          <a:xfrm>
            <a:off x="605747" y="6423914"/>
            <a:ext cx="10525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pic>
        <p:nvPicPr>
          <p:cNvPr id="6" name="Picture 5" descr="A picture containing text, table&#10;&#10;Description automatically generated">
            <a:extLst>
              <a:ext uri="{FF2B5EF4-FFF2-40B4-BE49-F238E27FC236}">
                <a16:creationId xmlns:a16="http://schemas.microsoft.com/office/drawing/2014/main" id="{736F2BDC-119E-B53D-16F3-8470A783BF9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95732" y="1778438"/>
            <a:ext cx="4373393" cy="3100220"/>
          </a:xfrm>
          <a:prstGeom prst="rect">
            <a:avLst/>
          </a:prstGeom>
          <a:effectLst>
            <a:softEdge rad="635000"/>
          </a:effectLst>
        </p:spPr>
      </p:pic>
    </p:spTree>
    <p:extLst>
      <p:ext uri="{BB962C8B-B14F-4D97-AF65-F5344CB8AC3E}">
        <p14:creationId xmlns:p14="http://schemas.microsoft.com/office/powerpoint/2010/main" val="76815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136;p64">
            <a:extLst>
              <a:ext uri="{FF2B5EF4-FFF2-40B4-BE49-F238E27FC236}">
                <a16:creationId xmlns:a16="http://schemas.microsoft.com/office/drawing/2014/main" id="{261D0C5F-4C1D-4131-86ED-555B222C1B78}"/>
              </a:ext>
            </a:extLst>
          </p:cNvPr>
          <p:cNvSpPr/>
          <p:nvPr/>
        </p:nvSpPr>
        <p:spPr>
          <a:xfrm>
            <a:off x="1381874" y="1623240"/>
            <a:ext cx="9629026" cy="1904902"/>
          </a:xfrm>
          <a:prstGeom prst="rect">
            <a:avLst/>
          </a:prstGeom>
          <a:solidFill>
            <a:srgbClr val="8FA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136;p64">
            <a:extLst>
              <a:ext uri="{FF2B5EF4-FFF2-40B4-BE49-F238E27FC236}">
                <a16:creationId xmlns:a16="http://schemas.microsoft.com/office/drawing/2014/main" id="{AC04C086-C06C-4355-824E-F3E1DF319E17}"/>
              </a:ext>
            </a:extLst>
          </p:cNvPr>
          <p:cNvSpPr/>
          <p:nvPr/>
        </p:nvSpPr>
        <p:spPr>
          <a:xfrm>
            <a:off x="1193800" y="1831645"/>
            <a:ext cx="9629026" cy="1904902"/>
          </a:xfrm>
          <a:prstGeom prst="rect">
            <a:avLst/>
          </a:prstGeom>
          <a:solidFill>
            <a:srgbClr val="488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36;p64">
            <a:extLst>
              <a:ext uri="{FF2B5EF4-FFF2-40B4-BE49-F238E27FC236}">
                <a16:creationId xmlns:a16="http://schemas.microsoft.com/office/drawing/2014/main" id="{2E20574E-A740-4055-9331-80193D0A8FAF}"/>
              </a:ext>
            </a:extLst>
          </p:cNvPr>
          <p:cNvSpPr/>
          <p:nvPr/>
        </p:nvSpPr>
        <p:spPr>
          <a:xfrm>
            <a:off x="1333500" y="1679245"/>
            <a:ext cx="9629026" cy="1904902"/>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E6B80093-F06F-4E06-91B3-9DB15EC0DF6F}"/>
              </a:ext>
            </a:extLst>
          </p:cNvPr>
          <p:cNvSpPr txBox="1"/>
          <p:nvPr/>
        </p:nvSpPr>
        <p:spPr>
          <a:xfrm>
            <a:off x="3182591" y="2211798"/>
            <a:ext cx="5826819" cy="830997"/>
          </a:xfrm>
          <a:prstGeom prst="rect">
            <a:avLst/>
          </a:prstGeom>
          <a:noFill/>
        </p:spPr>
        <p:txBody>
          <a:bodyPr wrap="square" rtlCol="0">
            <a:spAutoFit/>
          </a:bodyPr>
          <a:lstStyle/>
          <a:p>
            <a:pPr algn="ctr"/>
            <a:r>
              <a:rPr lang="en-US" sz="4800" b="1" dirty="0">
                <a:solidFill>
                  <a:srgbClr val="000000"/>
                </a:solidFill>
                <a:latin typeface="Arial Black" panose="020B0A04020102020204" pitchFamily="34" charset="0"/>
                <a:ea typeface="Aktiv Grotesk" panose="020B0504020202020204" pitchFamily="34" charset="0"/>
                <a:cs typeface="Aktiv Grotesk" panose="020B0504020202020204" pitchFamily="34" charset="0"/>
              </a:rPr>
              <a:t>Questions?</a:t>
            </a:r>
            <a:endParaRPr lang="en-US" sz="48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86192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2" name="TextBox 1">
            <a:extLst>
              <a:ext uri="{FF2B5EF4-FFF2-40B4-BE49-F238E27FC236}">
                <a16:creationId xmlns:a16="http://schemas.microsoft.com/office/drawing/2014/main" id="{46F9C821-3F58-B3AE-3268-52B03D58A89A}"/>
              </a:ext>
            </a:extLst>
          </p:cNvPr>
          <p:cNvSpPr txBox="1"/>
          <p:nvPr/>
        </p:nvSpPr>
        <p:spPr>
          <a:xfrm>
            <a:off x="605747" y="2025323"/>
            <a:ext cx="10075788" cy="3477875"/>
          </a:xfrm>
          <a:prstGeom prst="rect">
            <a:avLst/>
          </a:prstGeom>
          <a:noFill/>
        </p:spPr>
        <p:txBody>
          <a:bodyPr wrap="square" rtlCol="0">
            <a:spAutoFit/>
          </a:bodyPr>
          <a:lstStyle/>
          <a:p>
            <a:pPr marL="342900"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DCF and AHCA are responsible for operating a system of care responsible for the medical and behavioral health of individuals living with chronic health conditions such as serious mental illness (SMI) or substance use disorder (SUD).</a:t>
            </a:r>
          </a:p>
          <a:p>
            <a:pPr marL="342900"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lvl="2">
              <a:buClr>
                <a:schemeClr val="accent1">
                  <a:lumMod val="60000"/>
                  <a:lumOff val="40000"/>
                </a:schemeClr>
              </a:buCl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    DCF serves as the single state agency for the provision of mental </a:t>
            </a:r>
          </a:p>
          <a:p>
            <a:pPr lvl="2">
              <a:buClr>
                <a:schemeClr val="accent1">
                  <a:lumMod val="60000"/>
                  <a:lumOff val="40000"/>
                </a:schemeClr>
              </a:buCl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    health and substance abuse services.</a:t>
            </a:r>
          </a:p>
          <a:p>
            <a:pPr marL="800100" lvl="1"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1257300" lvl="2"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rPr>
              <a:t>AHCA serves as the single state agency responsible for administering the Florida Medicaid program.</a:t>
            </a:r>
          </a:p>
        </p:txBody>
      </p:sp>
      <p:sp>
        <p:nvSpPr>
          <p:cNvPr id="4" name="Title 7">
            <a:extLst>
              <a:ext uri="{FF2B5EF4-FFF2-40B4-BE49-F238E27FC236}">
                <a16:creationId xmlns:a16="http://schemas.microsoft.com/office/drawing/2014/main" id="{41712158-FA00-2BAB-20FA-3918082A5332}"/>
              </a:ext>
            </a:extLst>
          </p:cNvPr>
          <p:cNvSpPr txBox="1">
            <a:spLocks/>
          </p:cNvSpPr>
          <p:nvPr/>
        </p:nvSpPr>
        <p:spPr>
          <a:xfrm>
            <a:off x="350196" y="628039"/>
            <a:ext cx="12192000" cy="1397284"/>
          </a:xfrm>
          <a:prstGeom prst="rect">
            <a:avLst/>
          </a:prstGeom>
        </p:spPr>
        <p:txBody>
          <a:bodyPr anchor="ctr">
            <a:normAutofit/>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rial Black" panose="020B0A04020102020204" pitchFamily="34" charset="0"/>
                <a:cs typeface="Arial" panose="020B0604020202020204" pitchFamily="34" charset="0"/>
              </a:rPr>
              <a:t>DCF and AHCA’s Behavioral Health</a:t>
            </a:r>
            <a:br>
              <a:rPr lang="en-US" sz="3200" dirty="0">
                <a:solidFill>
                  <a:srgbClr val="000000"/>
                </a:solidFill>
                <a:latin typeface="Arial Black" panose="020B0A04020102020204" pitchFamily="34" charset="0"/>
                <a:cs typeface="Arial" panose="020B0604020202020204" pitchFamily="34" charset="0"/>
              </a:rPr>
            </a:br>
            <a:r>
              <a:rPr lang="en-US" sz="3200" dirty="0">
                <a:solidFill>
                  <a:srgbClr val="000000"/>
                </a:solidFill>
                <a:latin typeface="Arial Black" panose="020B0A04020102020204" pitchFamily="34" charset="0"/>
                <a:cs typeface="Arial" panose="020B0604020202020204" pitchFamily="34" charset="0"/>
              </a:rPr>
              <a:t>System of Care</a:t>
            </a:r>
          </a:p>
        </p:txBody>
      </p:sp>
      <p:pic>
        <p:nvPicPr>
          <p:cNvPr id="5" name="Picture 4" descr="Logo&#10;&#10;Description automatically generated">
            <a:extLst>
              <a:ext uri="{FF2B5EF4-FFF2-40B4-BE49-F238E27FC236}">
                <a16:creationId xmlns:a16="http://schemas.microsoft.com/office/drawing/2014/main" id="{693FE6D6-D3FB-9A26-2CE2-014F86E9A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49" y="4719088"/>
            <a:ext cx="696832" cy="696832"/>
          </a:xfrm>
          <a:prstGeom prst="rect">
            <a:avLst/>
          </a:prstGeom>
        </p:spPr>
      </p:pic>
      <p:pic>
        <p:nvPicPr>
          <p:cNvPr id="6" name="Picture 5" descr="Logo, icon&#10;&#10;Description automatically generated">
            <a:extLst>
              <a:ext uri="{FF2B5EF4-FFF2-40B4-BE49-F238E27FC236}">
                <a16:creationId xmlns:a16="http://schemas.microsoft.com/office/drawing/2014/main" id="{3B8AF347-0817-1760-E36B-A5EC339E4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070" y="3764260"/>
            <a:ext cx="694811" cy="696831"/>
          </a:xfrm>
          <a:prstGeom prst="rect">
            <a:avLst/>
          </a:prstGeom>
        </p:spPr>
      </p:pic>
    </p:spTree>
    <p:extLst>
      <p:ext uri="{BB962C8B-B14F-4D97-AF65-F5344CB8AC3E}">
        <p14:creationId xmlns:p14="http://schemas.microsoft.com/office/powerpoint/2010/main" val="37206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B35469A5-93C7-5EF5-EA87-CDDFA29EB36A}"/>
              </a:ext>
            </a:extLst>
          </p:cNvPr>
          <p:cNvPicPr>
            <a:picLocks noChangeAspect="1"/>
          </p:cNvPicPr>
          <p:nvPr/>
        </p:nvPicPr>
        <p:blipFill rotWithShape="1">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025"/>
          <a:stretch/>
        </p:blipFill>
        <p:spPr>
          <a:xfrm>
            <a:off x="-762546" y="4620126"/>
            <a:ext cx="12319923" cy="2458357"/>
          </a:xfrm>
          <a:prstGeom prst="rect">
            <a:avLst/>
          </a:prstGeom>
        </p:spPr>
      </p:pic>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2" name="TextBox 1">
            <a:extLst>
              <a:ext uri="{FF2B5EF4-FFF2-40B4-BE49-F238E27FC236}">
                <a16:creationId xmlns:a16="http://schemas.microsoft.com/office/drawing/2014/main" id="{341A50B4-2C1E-6EA2-FA28-6E7C0A4465D1}"/>
              </a:ext>
            </a:extLst>
          </p:cNvPr>
          <p:cNvSpPr txBox="1"/>
          <p:nvPr/>
        </p:nvSpPr>
        <p:spPr>
          <a:xfrm>
            <a:off x="605747" y="2027366"/>
            <a:ext cx="10836340" cy="4493538"/>
          </a:xfrm>
          <a:prstGeom prst="rect">
            <a:avLst/>
          </a:prstGeom>
          <a:noFill/>
        </p:spPr>
        <p:txBody>
          <a:bodyPr wrap="square" lIns="91440" tIns="45720" rIns="91440" bIns="45720" rtlCol="0" anchor="t">
            <a:spAutoFit/>
          </a:bodyPr>
          <a:lstStyle/>
          <a:p>
            <a:pPr marL="342900"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Arial"/>
              </a:rPr>
              <a:t>DCF is t</a:t>
            </a:r>
            <a:r>
              <a:rPr lang="en-US" sz="2200" dirty="0">
                <a:solidFill>
                  <a:schemeClr val="tx2">
                    <a:lumMod val="50000"/>
                  </a:schemeClr>
                </a:solidFill>
                <a:latin typeface="Arial"/>
                <a:ea typeface="Aktiv Grotesk" panose="020B0504020202020204" pitchFamily="34" charset="0"/>
                <a:cs typeface="Calibri"/>
              </a:rPr>
              <a:t>he single state agency for Substance Abuse and Mental Health, Substance Abuse licensure, and the State Opioid Treatment Authority.</a:t>
            </a:r>
          </a:p>
          <a:p>
            <a:pPr marL="342900"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a:ea typeface="Aktiv Grotesk" panose="020B0504020202020204" pitchFamily="34" charset="0"/>
              <a:cs typeface="Calibri"/>
            </a:endParaRPr>
          </a:p>
          <a:p>
            <a:pPr marL="342900" indent="-34290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Calibri"/>
              </a:rPr>
              <a:t>The Department is responsible for:</a:t>
            </a:r>
            <a:endParaRPr lang="en-US" dirty="0">
              <a:solidFill>
                <a:schemeClr val="tx2">
                  <a:lumMod val="50000"/>
                </a:schemeClr>
              </a:solidFill>
            </a:endParaRPr>
          </a:p>
          <a:p>
            <a:pPr marL="342900" indent="-342900">
              <a:buClr>
                <a:srgbClr val="8FAADC"/>
              </a:buClr>
              <a:buFont typeface="Arial" panose="020B0604020202020204" pitchFamily="34" charset="0"/>
              <a:buChar char="•"/>
            </a:pPr>
            <a:endParaRPr lang="en-US" sz="2200" dirty="0">
              <a:solidFill>
                <a:schemeClr val="tx2">
                  <a:lumMod val="50000"/>
                </a:schemeClr>
              </a:solidFill>
              <a:latin typeface="Arial"/>
              <a:ea typeface="Aktiv Grotesk" panose="020B0504020202020204" pitchFamily="34" charset="0"/>
              <a:cs typeface="Calibri"/>
            </a:endParaRPr>
          </a:p>
          <a:p>
            <a:pPr marL="800100" lvl="1" indent="-342900">
              <a:buClr>
                <a:srgbClr val="4472C4">
                  <a:lumMod val="60000"/>
                  <a:lumOff val="40000"/>
                </a:srgbClr>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Arial"/>
              </a:rPr>
              <a:t>Safety net services for over 236,000 uninsured and underinsured individuals;</a:t>
            </a:r>
            <a:endPar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Arial"/>
              </a:rPr>
              <a:t>Care coordination to improve access to services;</a:t>
            </a:r>
          </a:p>
          <a:p>
            <a:pPr marL="800100" lvl="1"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rgbClr val="8FAADC"/>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Arial"/>
              </a:rPr>
              <a:t>Leadership for evidence-based policies and programs; and </a:t>
            </a:r>
            <a:endParaRPr lang="en-US" sz="2200" dirty="0">
              <a:solidFill>
                <a:schemeClr val="tx2">
                  <a:lumMod val="50000"/>
                </a:scheme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chemeClr val="accent1">
                  <a:lumMod val="60000"/>
                  <a:lumOff val="40000"/>
                </a:schemeClr>
              </a:buClr>
              <a:buFont typeface="Arial" panose="020B0604020202020204" pitchFamily="34" charset="0"/>
              <a:buChar char="•"/>
            </a:pPr>
            <a:endParaRPr lang="en-US" sz="2200" dirty="0">
              <a:solidFill>
                <a:schemeClr val="tx2">
                  <a:lumMod val="50000"/>
                </a:schemeClr>
              </a:solidFill>
              <a:latin typeface="Arial"/>
              <a:ea typeface="Aktiv Grotesk" panose="020B0504020202020204" pitchFamily="34" charset="0"/>
              <a:cs typeface="Arial"/>
            </a:endParaRPr>
          </a:p>
          <a:p>
            <a:pPr marL="800100" lvl="1" indent="-342900">
              <a:buClr>
                <a:srgbClr val="8FAADC"/>
              </a:buClr>
              <a:buFont typeface="Arial" panose="020B0604020202020204" pitchFamily="34" charset="0"/>
              <a:buChar char="•"/>
            </a:pPr>
            <a:r>
              <a:rPr lang="en-US" sz="2200" dirty="0">
                <a:solidFill>
                  <a:schemeClr val="tx2">
                    <a:lumMod val="50000"/>
                  </a:schemeClr>
                </a:solidFill>
                <a:latin typeface="Arial"/>
                <a:ea typeface="Aktiv Grotesk" panose="020B0504020202020204" pitchFamily="34" charset="0"/>
                <a:cs typeface="Arial"/>
              </a:rPr>
              <a:t>Contracting with the state's seven Managing Entities.</a:t>
            </a:r>
            <a:endParaRPr lang="en-US" dirty="0">
              <a:solidFill>
                <a:schemeClr val="tx2">
                  <a:lumMod val="50000"/>
                </a:schemeClr>
              </a:solidFill>
            </a:endParaRPr>
          </a:p>
          <a:p>
            <a:pPr marL="457200">
              <a:buClr>
                <a:srgbClr val="8FAADC"/>
              </a:buClr>
              <a:buFont typeface="Arial" panose="020B0604020202020204" pitchFamily="34" charset="0"/>
              <a:buChar char="•"/>
            </a:pPr>
            <a:endParaRPr lang="en-US" sz="2200" dirty="0">
              <a:solidFill>
                <a:srgbClr val="115BA4"/>
              </a:solidFill>
              <a:latin typeface="Arial" panose="020B0604020202020204" pitchFamily="34" charset="0"/>
              <a:ea typeface="Aktiv Grotesk" panose="020B0504020202020204" pitchFamily="34" charset="0"/>
              <a:cs typeface="Arial" panose="020B0604020202020204" pitchFamily="34" charset="0"/>
            </a:endParaRPr>
          </a:p>
        </p:txBody>
      </p:sp>
      <p:sp>
        <p:nvSpPr>
          <p:cNvPr id="4" name="Title 7">
            <a:extLst>
              <a:ext uri="{FF2B5EF4-FFF2-40B4-BE49-F238E27FC236}">
                <a16:creationId xmlns:a16="http://schemas.microsoft.com/office/drawing/2014/main" id="{536D2D2D-99D0-0FED-0162-6DED7CA44079}"/>
              </a:ext>
            </a:extLst>
          </p:cNvPr>
          <p:cNvSpPr txBox="1">
            <a:spLocks/>
          </p:cNvSpPr>
          <p:nvPr/>
        </p:nvSpPr>
        <p:spPr>
          <a:xfrm>
            <a:off x="340468" y="630082"/>
            <a:ext cx="12192000" cy="1397284"/>
          </a:xfrm>
          <a:prstGeom prst="rect">
            <a:avLst/>
          </a:prstGeom>
        </p:spPr>
        <p:txBody>
          <a:bodyPr anchor="ctr">
            <a:normAutofit/>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rial Black" panose="020B0A04020102020204" pitchFamily="34" charset="0"/>
                <a:cs typeface="Aktiv Grotesk Black" panose="020B0904020202020204" pitchFamily="34" charset="0"/>
              </a:rPr>
              <a:t>DCF’s Roles and Responsibilities for</a:t>
            </a:r>
            <a:br>
              <a:rPr lang="en-US" sz="3200" dirty="0">
                <a:solidFill>
                  <a:srgbClr val="000000"/>
                </a:solidFill>
                <a:latin typeface="Arial Black" panose="020B0A04020102020204" pitchFamily="34" charset="0"/>
                <a:cs typeface="Aktiv Grotesk Black" panose="020B0904020202020204" pitchFamily="34" charset="0"/>
              </a:rPr>
            </a:br>
            <a:r>
              <a:rPr lang="en-US" sz="3200" dirty="0">
                <a:solidFill>
                  <a:srgbClr val="000000"/>
                </a:solidFill>
                <a:latin typeface="Arial Black" panose="020B0A04020102020204" pitchFamily="34" charset="0"/>
                <a:cs typeface="Aktiv Grotesk Black" panose="020B0904020202020204" pitchFamily="34" charset="0"/>
              </a:rPr>
              <a:t>Behavioral Health Services in Florida</a:t>
            </a:r>
          </a:p>
        </p:txBody>
      </p:sp>
    </p:spTree>
    <p:extLst>
      <p:ext uri="{BB962C8B-B14F-4D97-AF65-F5344CB8AC3E}">
        <p14:creationId xmlns:p14="http://schemas.microsoft.com/office/powerpoint/2010/main" val="108899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cxnSp>
        <p:nvCxnSpPr>
          <p:cNvPr id="2" name="Straight Connector 1">
            <a:extLst>
              <a:ext uri="{FF2B5EF4-FFF2-40B4-BE49-F238E27FC236}">
                <a16:creationId xmlns:a16="http://schemas.microsoft.com/office/drawing/2014/main" id="{214FA683-FDC1-AC70-4894-69EC38A601F7}"/>
              </a:ext>
            </a:extLst>
          </p:cNvPr>
          <p:cNvCxnSpPr>
            <a:cxnSpLocks/>
          </p:cNvCxnSpPr>
          <p:nvPr/>
        </p:nvCxnSpPr>
        <p:spPr>
          <a:xfrm>
            <a:off x="2965012"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7A86661-F531-D7F6-752C-7C1EEB4F0A6A}"/>
              </a:ext>
            </a:extLst>
          </p:cNvPr>
          <p:cNvCxnSpPr>
            <a:cxnSpLocks/>
          </p:cNvCxnSpPr>
          <p:nvPr/>
        </p:nvCxnSpPr>
        <p:spPr>
          <a:xfrm>
            <a:off x="3985436"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9E4198D-9FF6-4C54-0819-5B27492AD8F8}"/>
              </a:ext>
            </a:extLst>
          </p:cNvPr>
          <p:cNvCxnSpPr>
            <a:cxnSpLocks/>
          </p:cNvCxnSpPr>
          <p:nvPr/>
        </p:nvCxnSpPr>
        <p:spPr>
          <a:xfrm>
            <a:off x="5005860"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F1B7DE-761A-0DE0-A496-15E119A5116D}"/>
              </a:ext>
            </a:extLst>
          </p:cNvPr>
          <p:cNvCxnSpPr>
            <a:cxnSpLocks/>
          </p:cNvCxnSpPr>
          <p:nvPr/>
        </p:nvCxnSpPr>
        <p:spPr>
          <a:xfrm>
            <a:off x="6026284"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CB98A2-C124-DC01-8717-D2ED7F0DA307}"/>
              </a:ext>
            </a:extLst>
          </p:cNvPr>
          <p:cNvCxnSpPr>
            <a:cxnSpLocks/>
          </p:cNvCxnSpPr>
          <p:nvPr/>
        </p:nvCxnSpPr>
        <p:spPr>
          <a:xfrm>
            <a:off x="7046708"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436AE1-E3D2-C0C8-C758-77557FDB1B0C}"/>
              </a:ext>
            </a:extLst>
          </p:cNvPr>
          <p:cNvCxnSpPr>
            <a:cxnSpLocks/>
          </p:cNvCxnSpPr>
          <p:nvPr/>
        </p:nvCxnSpPr>
        <p:spPr>
          <a:xfrm>
            <a:off x="8067132"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FB11F9-764A-8738-9A92-BEACCD40D2D7}"/>
              </a:ext>
            </a:extLst>
          </p:cNvPr>
          <p:cNvCxnSpPr>
            <a:cxnSpLocks/>
          </p:cNvCxnSpPr>
          <p:nvPr/>
        </p:nvCxnSpPr>
        <p:spPr>
          <a:xfrm>
            <a:off x="9087555" y="2450005"/>
            <a:ext cx="0" cy="379882"/>
          </a:xfrm>
          <a:prstGeom prst="line">
            <a:avLst/>
          </a:prstGeom>
          <a:ln w="19050">
            <a:solidFill>
              <a:srgbClr val="488F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D157D-3933-4215-A080-10E83BBD9D8B}"/>
              </a:ext>
            </a:extLst>
          </p:cNvPr>
          <p:cNvCxnSpPr>
            <a:cxnSpLocks/>
          </p:cNvCxnSpPr>
          <p:nvPr/>
        </p:nvCxnSpPr>
        <p:spPr>
          <a:xfrm>
            <a:off x="8318071" y="4946537"/>
            <a:ext cx="48731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07019B1-7CDC-14D3-3B97-93BF7FBB10A6}"/>
              </a:ext>
            </a:extLst>
          </p:cNvPr>
          <p:cNvSpPr/>
          <p:nvPr/>
        </p:nvSpPr>
        <p:spPr>
          <a:xfrm>
            <a:off x="8561727" y="4418553"/>
            <a:ext cx="335645" cy="102553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4F6775-9DAA-70EC-241C-A0DE44BB2140}"/>
              </a:ext>
            </a:extLst>
          </p:cNvPr>
          <p:cNvSpPr/>
          <p:nvPr/>
        </p:nvSpPr>
        <p:spPr>
          <a:xfrm>
            <a:off x="8821283" y="4332469"/>
            <a:ext cx="226718" cy="123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3" name="Straight Connector 12">
            <a:extLst>
              <a:ext uri="{FF2B5EF4-FFF2-40B4-BE49-F238E27FC236}">
                <a16:creationId xmlns:a16="http://schemas.microsoft.com/office/drawing/2014/main" id="{69914ABB-AE02-D8BB-D930-EAE4D778BA83}"/>
              </a:ext>
            </a:extLst>
          </p:cNvPr>
          <p:cNvCxnSpPr>
            <a:cxnSpLocks/>
          </p:cNvCxnSpPr>
          <p:nvPr/>
        </p:nvCxnSpPr>
        <p:spPr>
          <a:xfrm>
            <a:off x="6026284" y="1593652"/>
            <a:ext cx="0" cy="37988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70E416-4D23-2892-B609-BC8611D99102}"/>
              </a:ext>
            </a:extLst>
          </p:cNvPr>
          <p:cNvCxnSpPr>
            <a:cxnSpLocks/>
          </p:cNvCxnSpPr>
          <p:nvPr/>
        </p:nvCxnSpPr>
        <p:spPr>
          <a:xfrm>
            <a:off x="6026284" y="3452479"/>
            <a:ext cx="0" cy="37988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08A55D2-1BB0-A7F7-E353-ACC8E9DF7E4F}"/>
              </a:ext>
            </a:extLst>
          </p:cNvPr>
          <p:cNvSpPr/>
          <p:nvPr/>
        </p:nvSpPr>
        <p:spPr>
          <a:xfrm>
            <a:off x="2589180" y="2144003"/>
            <a:ext cx="6949456" cy="436137"/>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600" b="1" dirty="0">
                <a:latin typeface="Arial" panose="020B0604020202020204" pitchFamily="34" charset="0"/>
                <a:ea typeface="Aktiv Grotesk" panose="020B0504020202020204" pitchFamily="34" charset="0"/>
                <a:cs typeface="Arial" panose="020B0604020202020204" pitchFamily="34" charset="0"/>
              </a:rPr>
              <a:t>M A N A G I N G   E N T I T I E S</a:t>
            </a:r>
          </a:p>
          <a:p>
            <a:pPr algn="ctr"/>
            <a:endParaRPr lang="en-US" dirty="0"/>
          </a:p>
        </p:txBody>
      </p:sp>
      <p:sp>
        <p:nvSpPr>
          <p:cNvPr id="17" name="Rectangle 16">
            <a:extLst>
              <a:ext uri="{FF2B5EF4-FFF2-40B4-BE49-F238E27FC236}">
                <a16:creationId xmlns:a16="http://schemas.microsoft.com/office/drawing/2014/main" id="{B79BFE38-75A6-A38D-629C-866B5A36DAAC}"/>
              </a:ext>
            </a:extLst>
          </p:cNvPr>
          <p:cNvSpPr/>
          <p:nvPr/>
        </p:nvSpPr>
        <p:spPr>
          <a:xfrm>
            <a:off x="3226881" y="1181951"/>
            <a:ext cx="5594402" cy="620097"/>
          </a:xfrm>
          <a:prstGeom prst="rect">
            <a:avLst/>
          </a:prstGeom>
          <a:solidFill>
            <a:srgbClr val="115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b="1" dirty="0">
                <a:latin typeface="Arial" panose="020B0604020202020204" pitchFamily="34" charset="0"/>
                <a:ea typeface="Aktiv Grotesk" panose="020B0504020202020204" pitchFamily="34" charset="0"/>
                <a:cs typeface="Arial" panose="020B0604020202020204" pitchFamily="34" charset="0"/>
              </a:rPr>
              <a:t>Department of Children and Families</a:t>
            </a:r>
          </a:p>
          <a:p>
            <a:pPr algn="ctr"/>
            <a:endParaRPr lang="en-US" dirty="0"/>
          </a:p>
        </p:txBody>
      </p:sp>
      <p:sp>
        <p:nvSpPr>
          <p:cNvPr id="18" name="Rectangle 17">
            <a:extLst>
              <a:ext uri="{FF2B5EF4-FFF2-40B4-BE49-F238E27FC236}">
                <a16:creationId xmlns:a16="http://schemas.microsoft.com/office/drawing/2014/main" id="{A38DC708-5504-AF16-98AD-BB8031D7FE3D}"/>
              </a:ext>
            </a:extLst>
          </p:cNvPr>
          <p:cNvSpPr/>
          <p:nvPr/>
        </p:nvSpPr>
        <p:spPr>
          <a:xfrm>
            <a:off x="5650496" y="2737696"/>
            <a:ext cx="745732" cy="559063"/>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cs typeface="Arial" panose="020B0604020202020204" pitchFamily="34" charset="0"/>
              </a:rPr>
              <a:t>Lutheran Services Florida</a:t>
            </a:r>
          </a:p>
        </p:txBody>
      </p:sp>
      <p:sp>
        <p:nvSpPr>
          <p:cNvPr id="19" name="Rectangle 18">
            <a:extLst>
              <a:ext uri="{FF2B5EF4-FFF2-40B4-BE49-F238E27FC236}">
                <a16:creationId xmlns:a16="http://schemas.microsoft.com/office/drawing/2014/main" id="{270FF11C-C1A2-B789-F33F-BEB10C471686}"/>
              </a:ext>
            </a:extLst>
          </p:cNvPr>
          <p:cNvSpPr/>
          <p:nvPr/>
        </p:nvSpPr>
        <p:spPr>
          <a:xfrm>
            <a:off x="6631148" y="2737693"/>
            <a:ext cx="825818" cy="555792"/>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cs typeface="Arial" panose="020B0604020202020204" pitchFamily="34" charset="0"/>
              </a:rPr>
              <a:t>South Florida Behavioral Health Network</a:t>
            </a:r>
          </a:p>
        </p:txBody>
      </p:sp>
      <p:sp>
        <p:nvSpPr>
          <p:cNvPr id="20" name="Rectangle 19">
            <a:extLst>
              <a:ext uri="{FF2B5EF4-FFF2-40B4-BE49-F238E27FC236}">
                <a16:creationId xmlns:a16="http://schemas.microsoft.com/office/drawing/2014/main" id="{13E4899E-A9D0-5A5B-8147-80CB0FD0D22B}"/>
              </a:ext>
            </a:extLst>
          </p:cNvPr>
          <p:cNvSpPr/>
          <p:nvPr/>
        </p:nvSpPr>
        <p:spPr>
          <a:xfrm>
            <a:off x="7653951" y="2737696"/>
            <a:ext cx="884285" cy="555790"/>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cs typeface="Arial" panose="020B0604020202020204" pitchFamily="34" charset="0"/>
              </a:rPr>
              <a:t>Southeast Florida Behavioral Health Network</a:t>
            </a:r>
          </a:p>
        </p:txBody>
      </p:sp>
      <p:sp>
        <p:nvSpPr>
          <p:cNvPr id="21" name="Rectangle 20">
            <a:extLst>
              <a:ext uri="{FF2B5EF4-FFF2-40B4-BE49-F238E27FC236}">
                <a16:creationId xmlns:a16="http://schemas.microsoft.com/office/drawing/2014/main" id="{237AB1D4-97DD-729C-C720-AFE02EF92044}"/>
              </a:ext>
            </a:extLst>
          </p:cNvPr>
          <p:cNvSpPr/>
          <p:nvPr/>
        </p:nvSpPr>
        <p:spPr>
          <a:xfrm>
            <a:off x="8677299" y="2740621"/>
            <a:ext cx="863208" cy="555790"/>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cs typeface="Arial" panose="020B0604020202020204" pitchFamily="34" charset="0"/>
              </a:rPr>
              <a:t>Central Florida  Behavioral Health Network</a:t>
            </a:r>
          </a:p>
        </p:txBody>
      </p:sp>
      <p:sp>
        <p:nvSpPr>
          <p:cNvPr id="22" name="Rectangle 21">
            <a:extLst>
              <a:ext uri="{FF2B5EF4-FFF2-40B4-BE49-F238E27FC236}">
                <a16:creationId xmlns:a16="http://schemas.microsoft.com/office/drawing/2014/main" id="{47CEE3E3-02D9-D124-8E6D-45603269BB36}"/>
              </a:ext>
            </a:extLst>
          </p:cNvPr>
          <p:cNvSpPr/>
          <p:nvPr/>
        </p:nvSpPr>
        <p:spPr>
          <a:xfrm>
            <a:off x="3609137" y="2737695"/>
            <a:ext cx="845995" cy="555792"/>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ea typeface="Aktiv Grotesk" panose="020B0504020202020204" pitchFamily="34" charset="0"/>
                <a:cs typeface="Arial" panose="020B0604020202020204" pitchFamily="34" charset="0"/>
              </a:rPr>
              <a:t>Broward Behavioral Health Network</a:t>
            </a:r>
          </a:p>
        </p:txBody>
      </p:sp>
      <p:sp>
        <p:nvSpPr>
          <p:cNvPr id="23" name="Rectangle 22">
            <a:extLst>
              <a:ext uri="{FF2B5EF4-FFF2-40B4-BE49-F238E27FC236}">
                <a16:creationId xmlns:a16="http://schemas.microsoft.com/office/drawing/2014/main" id="{AA59E0BD-04D8-B0EB-8E11-CAECF8FB2153}"/>
              </a:ext>
            </a:extLst>
          </p:cNvPr>
          <p:cNvSpPr/>
          <p:nvPr/>
        </p:nvSpPr>
        <p:spPr>
          <a:xfrm>
            <a:off x="2589179" y="2737693"/>
            <a:ext cx="846938" cy="555792"/>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ea typeface="Aktiv Grotesk" panose="020B0504020202020204" pitchFamily="34" charset="0"/>
                <a:cs typeface="Arial" panose="020B0604020202020204" pitchFamily="34" charset="0"/>
              </a:rPr>
              <a:t>Northwest Florida Health Network</a:t>
            </a:r>
          </a:p>
        </p:txBody>
      </p:sp>
      <p:sp>
        <p:nvSpPr>
          <p:cNvPr id="24" name="Rectangle 23">
            <a:extLst>
              <a:ext uri="{FF2B5EF4-FFF2-40B4-BE49-F238E27FC236}">
                <a16:creationId xmlns:a16="http://schemas.microsoft.com/office/drawing/2014/main" id="{E74B05D5-CC6D-2114-7FA5-C5C6CD0715EA}"/>
              </a:ext>
            </a:extLst>
          </p:cNvPr>
          <p:cNvSpPr/>
          <p:nvPr/>
        </p:nvSpPr>
        <p:spPr>
          <a:xfrm>
            <a:off x="4594199" y="2740968"/>
            <a:ext cx="881355" cy="555792"/>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ea typeface="Aktiv Grotesk" panose="020B0504020202020204" pitchFamily="34" charset="0"/>
                <a:cs typeface="Arial" panose="020B0604020202020204" pitchFamily="34" charset="0"/>
              </a:rPr>
              <a:t>Central Florida Cares Health System</a:t>
            </a:r>
          </a:p>
        </p:txBody>
      </p:sp>
      <p:sp>
        <p:nvSpPr>
          <p:cNvPr id="25" name="Rectangle 24">
            <a:extLst>
              <a:ext uri="{FF2B5EF4-FFF2-40B4-BE49-F238E27FC236}">
                <a16:creationId xmlns:a16="http://schemas.microsoft.com/office/drawing/2014/main" id="{3246EB7A-FD16-4236-3D28-2C903219A7CE}"/>
              </a:ext>
            </a:extLst>
          </p:cNvPr>
          <p:cNvSpPr/>
          <p:nvPr/>
        </p:nvSpPr>
        <p:spPr>
          <a:xfrm>
            <a:off x="3226881" y="3626105"/>
            <a:ext cx="5594402" cy="423280"/>
          </a:xfrm>
          <a:prstGeom prst="rect">
            <a:avLst/>
          </a:prstGeom>
          <a:solidFill>
            <a:srgbClr val="115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latin typeface="Arial" panose="020B0604020202020204" pitchFamily="34" charset="0"/>
                <a:ea typeface="Aktiv Grotesk" panose="020B0504020202020204" pitchFamily="34" charset="0"/>
                <a:cs typeface="Arial" panose="020B0604020202020204" pitchFamily="34" charset="0"/>
              </a:rPr>
              <a:t>S E R V I C E   A R R A Y</a:t>
            </a:r>
          </a:p>
          <a:p>
            <a:pPr algn="ctr"/>
            <a:endParaRPr lang="en-US" dirty="0"/>
          </a:p>
        </p:txBody>
      </p:sp>
      <p:sp>
        <p:nvSpPr>
          <p:cNvPr id="26" name="Rectangle 25">
            <a:extLst>
              <a:ext uri="{FF2B5EF4-FFF2-40B4-BE49-F238E27FC236}">
                <a16:creationId xmlns:a16="http://schemas.microsoft.com/office/drawing/2014/main" id="{AC1331C1-968F-D524-657D-7024BCD8C919}"/>
              </a:ext>
            </a:extLst>
          </p:cNvPr>
          <p:cNvSpPr/>
          <p:nvPr/>
        </p:nvSpPr>
        <p:spPr>
          <a:xfrm>
            <a:off x="2414426" y="1974601"/>
            <a:ext cx="7335964" cy="148127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endParaRPr>
          </a:p>
        </p:txBody>
      </p:sp>
      <p:sp>
        <p:nvSpPr>
          <p:cNvPr id="27" name="Rectangle 26">
            <a:extLst>
              <a:ext uri="{FF2B5EF4-FFF2-40B4-BE49-F238E27FC236}">
                <a16:creationId xmlns:a16="http://schemas.microsoft.com/office/drawing/2014/main" id="{820F2C85-EE56-86D4-D2C8-6E6CD737B054}"/>
              </a:ext>
            </a:extLst>
          </p:cNvPr>
          <p:cNvSpPr/>
          <p:nvPr/>
        </p:nvSpPr>
        <p:spPr>
          <a:xfrm>
            <a:off x="7497711" y="4729784"/>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Outpatient Services</a:t>
            </a:r>
            <a:endParaRPr lang="en-US" sz="900" b="1" dirty="0">
              <a:latin typeface="Arial Narrow" panose="020B0606020202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9FD6F13-1948-9DD0-931F-04EE27513274}"/>
              </a:ext>
            </a:extLst>
          </p:cNvPr>
          <p:cNvSpPr/>
          <p:nvPr/>
        </p:nvSpPr>
        <p:spPr>
          <a:xfrm>
            <a:off x="6476314" y="4729784"/>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Therapeutic Group Care Services</a:t>
            </a:r>
            <a:endParaRPr lang="en-US" sz="900" b="1" dirty="0">
              <a:latin typeface="Arial Narrow" panose="020B0606020202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727325D-9105-0EA8-EC2A-518DD320D63D}"/>
              </a:ext>
            </a:extLst>
          </p:cNvPr>
          <p:cNvSpPr/>
          <p:nvPr/>
        </p:nvSpPr>
        <p:spPr>
          <a:xfrm>
            <a:off x="5450474" y="4462658"/>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Rehabilitation</a:t>
            </a:r>
            <a:endParaRPr lang="en-US" sz="900" b="1" dirty="0">
              <a:latin typeface="Arial Narrow" panose="020B0606020202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7CC8B55-6478-0B56-533E-83B568B1CB43}"/>
              </a:ext>
            </a:extLst>
          </p:cNvPr>
          <p:cNvSpPr/>
          <p:nvPr/>
        </p:nvSpPr>
        <p:spPr>
          <a:xfrm>
            <a:off x="4330690" y="4465223"/>
            <a:ext cx="1042258"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Narrow" panose="020B0606020202030204" pitchFamily="34" charset="0"/>
                <a:cs typeface="Arial" panose="020B0604020202020204" pitchFamily="34" charset="0"/>
              </a:rPr>
              <a:t>Statewide Inpatient</a:t>
            </a:r>
          </a:p>
          <a:p>
            <a:pPr algn="ctr"/>
            <a:r>
              <a:rPr lang="en-US" sz="900" b="1" dirty="0">
                <a:solidFill>
                  <a:schemeClr val="tx1"/>
                </a:solidFill>
                <a:latin typeface="Arial Narrow" panose="020B0606020202030204" pitchFamily="34" charset="0"/>
                <a:cs typeface="Arial" panose="020B0604020202020204" pitchFamily="34" charset="0"/>
              </a:rPr>
              <a:t>Psychiatric Program</a:t>
            </a:r>
          </a:p>
        </p:txBody>
      </p:sp>
      <p:sp>
        <p:nvSpPr>
          <p:cNvPr id="31" name="Rectangle 30">
            <a:extLst>
              <a:ext uri="{FF2B5EF4-FFF2-40B4-BE49-F238E27FC236}">
                <a16:creationId xmlns:a16="http://schemas.microsoft.com/office/drawing/2014/main" id="{4022CD8A-0D36-B5C8-E30D-5D53B4EDC3EA}"/>
              </a:ext>
            </a:extLst>
          </p:cNvPr>
          <p:cNvSpPr/>
          <p:nvPr/>
        </p:nvSpPr>
        <p:spPr>
          <a:xfrm>
            <a:off x="3327306" y="4462658"/>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Short Residential Facilities</a:t>
            </a:r>
            <a:endParaRPr lang="en-US" sz="900" b="1" dirty="0">
              <a:latin typeface="Arial Narrow" panose="020B0606020202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EA92991-F623-9511-D7F7-9D138D5CF559}"/>
              </a:ext>
            </a:extLst>
          </p:cNvPr>
          <p:cNvSpPr/>
          <p:nvPr/>
        </p:nvSpPr>
        <p:spPr>
          <a:xfrm>
            <a:off x="2243159" y="4462658"/>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Crisis Stabilization Units</a:t>
            </a:r>
            <a:endParaRPr lang="en-US" sz="900" b="1" dirty="0">
              <a:latin typeface="Arial Narrow" panose="020B0606020202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907A4015-DD48-6364-D4D2-3D34EE6D886C}"/>
              </a:ext>
            </a:extLst>
          </p:cNvPr>
          <p:cNvSpPr/>
          <p:nvPr/>
        </p:nvSpPr>
        <p:spPr>
          <a:xfrm>
            <a:off x="8736782" y="4206076"/>
            <a:ext cx="896956" cy="42328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Psychiatric Services</a:t>
            </a:r>
            <a:endParaRPr lang="en-US" sz="900" b="1" dirty="0">
              <a:latin typeface="Arial Narrow" panose="020B0606020202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2BFFE49-3E9D-F606-1426-A917B5A32E43}"/>
              </a:ext>
            </a:extLst>
          </p:cNvPr>
          <p:cNvSpPr/>
          <p:nvPr/>
        </p:nvSpPr>
        <p:spPr>
          <a:xfrm>
            <a:off x="8736782" y="4732955"/>
            <a:ext cx="896956" cy="42328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Case</a:t>
            </a:r>
            <a:br>
              <a:rPr lang="en-US" sz="900" b="1" dirty="0">
                <a:solidFill>
                  <a:schemeClr val="bg2">
                    <a:lumMod val="10000"/>
                  </a:schemeClr>
                </a:solidFill>
                <a:latin typeface="Arial Narrow" panose="020B0606020202030204" pitchFamily="34" charset="0"/>
                <a:cs typeface="Arial" panose="020B0604020202020204" pitchFamily="34" charset="0"/>
              </a:rPr>
            </a:br>
            <a:r>
              <a:rPr lang="en-US" sz="900" b="1" dirty="0">
                <a:solidFill>
                  <a:schemeClr val="bg2">
                    <a:lumMod val="10000"/>
                  </a:schemeClr>
                </a:solidFill>
                <a:latin typeface="Arial Narrow" panose="020B0606020202030204" pitchFamily="34" charset="0"/>
                <a:cs typeface="Arial" panose="020B0604020202020204" pitchFamily="34" charset="0"/>
              </a:rPr>
              <a:t>Management</a:t>
            </a:r>
            <a:endParaRPr lang="en-US" sz="900" b="1" dirty="0">
              <a:latin typeface="Arial Narrow" panose="020B0606020202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61F293E-7B79-91FE-EC13-EB768E48FA8B}"/>
              </a:ext>
            </a:extLst>
          </p:cNvPr>
          <p:cNvSpPr/>
          <p:nvPr/>
        </p:nvSpPr>
        <p:spPr>
          <a:xfrm>
            <a:off x="8736782" y="5241593"/>
            <a:ext cx="896956" cy="42328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Therapy</a:t>
            </a:r>
            <a:endParaRPr lang="en-US" sz="900" b="1" dirty="0">
              <a:latin typeface="Arial Narrow" panose="020B0606020202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BB709D0-40DD-1A46-2F66-8B70F141C188}"/>
              </a:ext>
            </a:extLst>
          </p:cNvPr>
          <p:cNvSpPr/>
          <p:nvPr/>
        </p:nvSpPr>
        <p:spPr>
          <a:xfrm>
            <a:off x="5450474" y="4995405"/>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Intervention Services</a:t>
            </a:r>
            <a:endParaRPr lang="en-US" sz="900" b="1" dirty="0">
              <a:latin typeface="Arial Narrow" panose="020B0606020202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BDBFDA03-EC7D-CEE0-F66B-9FDEFEA0D785}"/>
              </a:ext>
            </a:extLst>
          </p:cNvPr>
          <p:cNvSpPr/>
          <p:nvPr/>
        </p:nvSpPr>
        <p:spPr>
          <a:xfrm>
            <a:off x="4398265" y="4989141"/>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Recovery</a:t>
            </a:r>
            <a:br>
              <a:rPr lang="en-US" sz="900" b="1" dirty="0">
                <a:solidFill>
                  <a:schemeClr val="bg2">
                    <a:lumMod val="10000"/>
                  </a:schemeClr>
                </a:solidFill>
                <a:latin typeface="Arial Narrow" panose="020B0606020202030204" pitchFamily="34" charset="0"/>
                <a:cs typeface="Arial" panose="020B0604020202020204" pitchFamily="34" charset="0"/>
              </a:rPr>
            </a:br>
            <a:r>
              <a:rPr lang="en-US" sz="900" b="1" dirty="0">
                <a:solidFill>
                  <a:schemeClr val="bg2">
                    <a:lumMod val="10000"/>
                  </a:schemeClr>
                </a:solidFill>
                <a:latin typeface="Arial Narrow" panose="020B0606020202030204" pitchFamily="34" charset="0"/>
                <a:cs typeface="Arial" panose="020B0604020202020204" pitchFamily="34" charset="0"/>
              </a:rPr>
              <a:t>Supports</a:t>
            </a:r>
            <a:endParaRPr lang="en-US" sz="900" b="1" dirty="0">
              <a:latin typeface="Arial Narrow" panose="020B0606020202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F2CADEC6-A69C-A3F8-1190-5B643FF9D397}"/>
              </a:ext>
            </a:extLst>
          </p:cNvPr>
          <p:cNvSpPr/>
          <p:nvPr/>
        </p:nvSpPr>
        <p:spPr>
          <a:xfrm>
            <a:off x="3339778" y="4992701"/>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Primary</a:t>
            </a:r>
            <a:br>
              <a:rPr lang="en-US" sz="900" b="1" dirty="0">
                <a:solidFill>
                  <a:schemeClr val="bg2">
                    <a:lumMod val="10000"/>
                  </a:schemeClr>
                </a:solidFill>
                <a:latin typeface="Arial Narrow" panose="020B0606020202030204" pitchFamily="34" charset="0"/>
                <a:cs typeface="Arial" panose="020B0604020202020204" pitchFamily="34" charset="0"/>
              </a:rPr>
            </a:br>
            <a:r>
              <a:rPr lang="en-US" sz="900" b="1" dirty="0">
                <a:solidFill>
                  <a:schemeClr val="bg2">
                    <a:lumMod val="10000"/>
                  </a:schemeClr>
                </a:solidFill>
                <a:latin typeface="Arial Narrow" panose="020B0606020202030204" pitchFamily="34" charset="0"/>
                <a:cs typeface="Arial" panose="020B0604020202020204" pitchFamily="34" charset="0"/>
              </a:rPr>
              <a:t>Prevention</a:t>
            </a:r>
            <a:endParaRPr lang="en-US" sz="900" b="1" dirty="0">
              <a:latin typeface="Arial Narrow" panose="020B0606020202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B8C583C-A7F8-5330-C1DA-3313438D80D1}"/>
              </a:ext>
            </a:extLst>
          </p:cNvPr>
          <p:cNvSpPr/>
          <p:nvPr/>
        </p:nvSpPr>
        <p:spPr>
          <a:xfrm>
            <a:off x="2241415" y="5004297"/>
            <a:ext cx="896956" cy="42328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2">
                    <a:lumMod val="10000"/>
                  </a:schemeClr>
                </a:solidFill>
                <a:latin typeface="Arial Narrow" panose="020B0606020202030204" pitchFamily="34" charset="0"/>
                <a:cs typeface="Arial" panose="020B0604020202020204" pitchFamily="34" charset="0"/>
              </a:rPr>
              <a:t>Community Action Teams</a:t>
            </a:r>
          </a:p>
        </p:txBody>
      </p:sp>
    </p:spTree>
    <p:extLst>
      <p:ext uri="{BB962C8B-B14F-4D97-AF65-F5344CB8AC3E}">
        <p14:creationId xmlns:p14="http://schemas.microsoft.com/office/powerpoint/2010/main" val="72718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indoor&#10;&#10;Description automatically generated">
            <a:extLst>
              <a:ext uri="{FF2B5EF4-FFF2-40B4-BE49-F238E27FC236}">
                <a16:creationId xmlns:a16="http://schemas.microsoft.com/office/drawing/2014/main" id="{7F9E2426-730E-657E-B769-6645F5FDF4E8}"/>
              </a:ext>
            </a:extLst>
          </p:cNvPr>
          <p:cNvPicPr>
            <a:picLocks noChangeAspect="1"/>
          </p:cNvPicPr>
          <p:nvPr/>
        </p:nvPicPr>
        <p:blipFill>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51246" y="259405"/>
            <a:ext cx="7889507" cy="6339189"/>
          </a:xfrm>
          <a:prstGeom prst="rect">
            <a:avLst/>
          </a:prstGeom>
          <a:ln>
            <a:noFill/>
          </a:ln>
          <a:effectLst>
            <a:softEdge rad="635000"/>
          </a:effectLst>
        </p:spPr>
      </p:pic>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2" name="Rectangle 1">
            <a:extLst>
              <a:ext uri="{FF2B5EF4-FFF2-40B4-BE49-F238E27FC236}">
                <a16:creationId xmlns:a16="http://schemas.microsoft.com/office/drawing/2014/main" id="{A297C359-D275-3378-02F6-03239DA6F23A}"/>
              </a:ext>
            </a:extLst>
          </p:cNvPr>
          <p:cNvSpPr/>
          <p:nvPr/>
        </p:nvSpPr>
        <p:spPr>
          <a:xfrm>
            <a:off x="724329" y="1532653"/>
            <a:ext cx="9757931" cy="5016758"/>
          </a:xfrm>
          <a:prstGeom prst="rect">
            <a:avLst/>
          </a:prstGeom>
        </p:spPr>
        <p:txBody>
          <a:bodyPr wrap="square">
            <a:spAutoFit/>
          </a:bodyPr>
          <a:lstStyle/>
          <a:p>
            <a:pPr marL="285750" indent="-28575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cs typeface="Arial" panose="020B0604020202020204" pitchFamily="34" charset="0"/>
              </a:rPr>
              <a:t>The Baker Act is a Florida law that enables families, health care providers, law enforcement officers, or other professionals to seek emergency mental health services and temporary detention for people who are impaired because of their mental illness, and who are unable to determine their own needs for treatment.</a:t>
            </a:r>
          </a:p>
          <a:p>
            <a:pPr>
              <a:buClr>
                <a:schemeClr val="accent1">
                  <a:lumMod val="60000"/>
                  <a:lumOff val="40000"/>
                </a:schemeClr>
              </a:buClr>
            </a:pPr>
            <a:endParaRPr lang="en-US" sz="2200" dirty="0">
              <a:solidFill>
                <a:schemeClr val="tx2">
                  <a:lumMod val="50000"/>
                </a:schemeClr>
              </a:solidFill>
              <a:latin typeface="Arial" panose="020B0604020202020204" pitchFamily="34" charset="0"/>
              <a:cs typeface="Arial" panose="020B0604020202020204" pitchFamily="34" charset="0"/>
            </a:endParaRPr>
          </a:p>
          <a:p>
            <a:pPr marL="742950" lvl="1" indent="-28575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cs typeface="Arial" panose="020B0604020202020204" pitchFamily="34" charset="0"/>
              </a:rPr>
              <a:t>AHCA is responsible for the licensure of: </a:t>
            </a:r>
          </a:p>
          <a:p>
            <a:pPr marL="1200150" lvl="2" indent="-285750">
              <a:buClr>
                <a:schemeClr val="accent1">
                  <a:lumMod val="60000"/>
                  <a:lumOff val="40000"/>
                </a:schemeClr>
              </a:buClr>
              <a:buFont typeface="Arial" panose="020B0604020202020204" pitchFamily="34" charset="0"/>
              <a:buChar char="•"/>
            </a:pPr>
            <a:r>
              <a:rPr lang="en-US" sz="2000" dirty="0">
                <a:solidFill>
                  <a:schemeClr val="tx2">
                    <a:lumMod val="50000"/>
                  </a:schemeClr>
                </a:solidFill>
                <a:latin typeface="Arial" panose="020B0604020202020204" pitchFamily="34" charset="0"/>
                <a:cs typeface="Arial" panose="020B0604020202020204" pitchFamily="34" charset="0"/>
              </a:rPr>
              <a:t>Crisis Stabilization Units (CSU) which are designated as Baker Act receiving facilities; </a:t>
            </a:r>
          </a:p>
          <a:p>
            <a:pPr marL="1200150" lvl="2" indent="-285750">
              <a:buClr>
                <a:schemeClr val="accent1">
                  <a:lumMod val="60000"/>
                  <a:lumOff val="40000"/>
                </a:schemeClr>
              </a:buClr>
              <a:buFont typeface="Arial" panose="020B0604020202020204" pitchFamily="34" charset="0"/>
              <a:buChar char="•"/>
            </a:pPr>
            <a:r>
              <a:rPr lang="en-US" sz="2000" dirty="0">
                <a:solidFill>
                  <a:schemeClr val="tx2">
                    <a:lumMod val="50000"/>
                  </a:schemeClr>
                </a:solidFill>
                <a:latin typeface="Arial" panose="020B0604020202020204" pitchFamily="34" charset="0"/>
                <a:cs typeface="Arial" panose="020B0604020202020204" pitchFamily="34" charset="0"/>
              </a:rPr>
              <a:t>Hospitals which may choose to be a Baker Act receiving facility; and</a:t>
            </a:r>
          </a:p>
          <a:p>
            <a:pPr marL="1200150" lvl="2" indent="-285750">
              <a:buClr>
                <a:schemeClr val="accent1">
                  <a:lumMod val="60000"/>
                  <a:lumOff val="40000"/>
                </a:schemeClr>
              </a:buClr>
              <a:buFont typeface="Arial" panose="020B0604020202020204" pitchFamily="34" charset="0"/>
              <a:buChar char="•"/>
            </a:pPr>
            <a:r>
              <a:rPr lang="en-US" sz="2000" dirty="0">
                <a:solidFill>
                  <a:schemeClr val="tx2">
                    <a:lumMod val="50000"/>
                  </a:schemeClr>
                </a:solidFill>
                <a:latin typeface="Arial" panose="020B0604020202020204" pitchFamily="34" charset="0"/>
                <a:cs typeface="Arial" panose="020B0604020202020204" pitchFamily="34" charset="0"/>
              </a:rPr>
              <a:t>Short-Term Residential Treatment Facilities (SRT) which are affiliated with Baker Act receiving facilities.</a:t>
            </a:r>
          </a:p>
          <a:p>
            <a:pPr lvl="2">
              <a:buClr>
                <a:schemeClr val="accent1">
                  <a:lumMod val="60000"/>
                  <a:lumOff val="40000"/>
                </a:schemeClr>
              </a:buClr>
            </a:pPr>
            <a:endParaRPr lang="en-US" sz="2200" dirty="0">
              <a:solidFill>
                <a:schemeClr val="tx2">
                  <a:lumMod val="50000"/>
                </a:schemeClr>
              </a:solidFill>
              <a:latin typeface="Arial" panose="020B0604020202020204" pitchFamily="34" charset="0"/>
              <a:cs typeface="Arial" panose="020B0604020202020204" pitchFamily="34" charset="0"/>
            </a:endParaRPr>
          </a:p>
          <a:p>
            <a:pPr marL="742950" lvl="1" indent="-285750">
              <a:buClr>
                <a:schemeClr val="accent1">
                  <a:lumMod val="60000"/>
                  <a:lumOff val="40000"/>
                </a:schemeClr>
              </a:buClr>
              <a:buFont typeface="Arial" panose="020B0604020202020204" pitchFamily="34" charset="0"/>
              <a:buChar char="•"/>
            </a:pPr>
            <a:r>
              <a:rPr lang="en-US" sz="2200" dirty="0">
                <a:solidFill>
                  <a:schemeClr val="tx2">
                    <a:lumMod val="50000"/>
                  </a:schemeClr>
                </a:solidFill>
                <a:latin typeface="Arial" panose="020B0604020202020204" pitchFamily="34" charset="0"/>
                <a:cs typeface="Arial" panose="020B0604020202020204" pitchFamily="34" charset="0"/>
              </a:rPr>
              <a:t>DCF is responsible for the designation of Baker Act receiving facilities.</a:t>
            </a:r>
          </a:p>
          <a:p>
            <a:pPr marL="742950" lvl="1" indent="-285750">
              <a:buClr>
                <a:schemeClr val="accent1">
                  <a:lumMod val="60000"/>
                  <a:lumOff val="40000"/>
                </a:schemeClr>
              </a:buClr>
              <a:buFont typeface="Arial" panose="020B0604020202020204" pitchFamily="34" charset="0"/>
              <a:buChar char="•"/>
            </a:pPr>
            <a:endParaRPr lang="en-US" sz="2200" dirty="0">
              <a:solidFill>
                <a:srgbClr val="115BA4"/>
              </a:solidFill>
              <a:latin typeface="Arial" panose="020B0604020202020204" pitchFamily="34" charset="0"/>
              <a:cs typeface="Arial" panose="020B0604020202020204" pitchFamily="34" charset="0"/>
            </a:endParaRPr>
          </a:p>
        </p:txBody>
      </p:sp>
      <p:sp>
        <p:nvSpPr>
          <p:cNvPr id="4" name="Title 7">
            <a:extLst>
              <a:ext uri="{FF2B5EF4-FFF2-40B4-BE49-F238E27FC236}">
                <a16:creationId xmlns:a16="http://schemas.microsoft.com/office/drawing/2014/main" id="{1831470C-30A7-FA88-5DD9-D444536C3658}"/>
              </a:ext>
            </a:extLst>
          </p:cNvPr>
          <p:cNvSpPr txBox="1">
            <a:spLocks/>
          </p:cNvSpPr>
          <p:nvPr/>
        </p:nvSpPr>
        <p:spPr>
          <a:xfrm>
            <a:off x="379379" y="219684"/>
            <a:ext cx="12192000" cy="1736332"/>
          </a:xfrm>
          <a:prstGeom prst="rect">
            <a:avLst/>
          </a:prstGeom>
        </p:spPr>
        <p:txBody>
          <a:bodyPr anchor="ctr">
            <a:normAutofit/>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rial Black" panose="020B0A04020102020204" pitchFamily="34" charset="0"/>
                <a:cs typeface="Aktiv Grotesk Black" panose="020B0904020202020204" pitchFamily="34" charset="0"/>
              </a:rPr>
              <a:t>What is the Baker Act?</a:t>
            </a:r>
          </a:p>
        </p:txBody>
      </p:sp>
    </p:spTree>
    <p:extLst>
      <p:ext uri="{BB962C8B-B14F-4D97-AF65-F5344CB8AC3E}">
        <p14:creationId xmlns:p14="http://schemas.microsoft.com/office/powerpoint/2010/main" val="103487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102" y="160720"/>
            <a:ext cx="11217550" cy="1041400"/>
          </a:xfrm>
        </p:spPr>
        <p:txBody>
          <a:bodyPr>
            <a:normAutofit/>
          </a:bodyPr>
          <a:lstStyle/>
          <a:p>
            <a:pPr algn="ctr"/>
            <a:r>
              <a:rPr lang="en-US" cap="none" dirty="0">
                <a:solidFill>
                  <a:srgbClr val="000000"/>
                </a:solidFill>
                <a:latin typeface="Arial Black" panose="020B0A04020102020204" pitchFamily="34" charset="0"/>
              </a:rPr>
              <a:t>FISCAL YEAR 2021-2022 FLORIDA BAKER ACT DATA</a:t>
            </a:r>
            <a:endParaRPr lang="en-US" sz="3100" b="1" dirty="0">
              <a:solidFill>
                <a:srgbClr val="000000"/>
              </a:solidFill>
              <a:latin typeface="Arial Black" panose="020B0A04020102020204" pitchFamily="34" charset="0"/>
            </a:endParaRPr>
          </a:p>
        </p:txBody>
      </p:sp>
      <p:pic>
        <p:nvPicPr>
          <p:cNvPr id="9" name="Picture 26">
            <a:extLst>
              <a:ext uri="{FF2B5EF4-FFF2-40B4-BE49-F238E27FC236}">
                <a16:creationId xmlns:a16="http://schemas.microsoft.com/office/drawing/2014/main" id="{FFF74007-2CDF-244C-78D7-9CB5DC6E41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8757" y="1202120"/>
            <a:ext cx="3134486" cy="2467883"/>
          </a:xfrm>
          <a:prstGeom prst="rect">
            <a:avLst/>
          </a:prstGeom>
        </p:spPr>
      </p:pic>
      <p:sp>
        <p:nvSpPr>
          <p:cNvPr id="3" name="Slide Number Placeholder 2">
            <a:extLst>
              <a:ext uri="{FF2B5EF4-FFF2-40B4-BE49-F238E27FC236}">
                <a16:creationId xmlns:a16="http://schemas.microsoft.com/office/drawing/2014/main" id="{BB88D6B6-6DEC-D907-4721-FA2D42C8B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pic>
        <p:nvPicPr>
          <p:cNvPr id="7" name="Picture 42">
            <a:extLst>
              <a:ext uri="{FF2B5EF4-FFF2-40B4-BE49-F238E27FC236}">
                <a16:creationId xmlns:a16="http://schemas.microsoft.com/office/drawing/2014/main" id="{4DA0FF2B-7A7B-1BEC-0900-848BC67B60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70186" y="4002138"/>
            <a:ext cx="3134487" cy="2526012"/>
          </a:xfrm>
          <a:prstGeom prst="rect">
            <a:avLst/>
          </a:prstGeom>
        </p:spPr>
      </p:pic>
      <p:pic>
        <p:nvPicPr>
          <p:cNvPr id="21" name="Picture 20">
            <a:extLst>
              <a:ext uri="{FF2B5EF4-FFF2-40B4-BE49-F238E27FC236}">
                <a16:creationId xmlns:a16="http://schemas.microsoft.com/office/drawing/2014/main" id="{D580E5A5-6644-29F7-FFFB-E36C1C45021B}"/>
              </a:ext>
            </a:extLst>
          </p:cNvPr>
          <p:cNvPicPr>
            <a:picLocks noChangeAspect="1"/>
          </p:cNvPicPr>
          <p:nvPr/>
        </p:nvPicPr>
        <p:blipFill>
          <a:blip r:embed="rId7"/>
          <a:stretch>
            <a:fillRect/>
          </a:stretch>
        </p:blipFill>
        <p:spPr>
          <a:xfrm>
            <a:off x="6061711" y="3989071"/>
            <a:ext cx="3342274" cy="2539080"/>
          </a:xfrm>
          <a:prstGeom prst="rect">
            <a:avLst/>
          </a:prstGeom>
        </p:spPr>
      </p:pic>
      <p:pic>
        <p:nvPicPr>
          <p:cNvPr id="23" name="Picture 22">
            <a:extLst>
              <a:ext uri="{FF2B5EF4-FFF2-40B4-BE49-F238E27FC236}">
                <a16:creationId xmlns:a16="http://schemas.microsoft.com/office/drawing/2014/main" id="{9A081BB8-623A-80F6-3029-BFB2BAB594CB}"/>
              </a:ext>
            </a:extLst>
          </p:cNvPr>
          <p:cNvPicPr>
            <a:picLocks noChangeAspect="1"/>
          </p:cNvPicPr>
          <p:nvPr/>
        </p:nvPicPr>
        <p:blipFill>
          <a:blip r:embed="rId8"/>
          <a:stretch>
            <a:fillRect/>
          </a:stretch>
        </p:blipFill>
        <p:spPr>
          <a:xfrm>
            <a:off x="6061711" y="1236074"/>
            <a:ext cx="3387334" cy="2422499"/>
          </a:xfrm>
          <a:prstGeom prst="rect">
            <a:avLst/>
          </a:prstGeom>
        </p:spPr>
      </p:pic>
    </p:spTree>
    <p:extLst>
      <p:ext uri="{BB962C8B-B14F-4D97-AF65-F5344CB8AC3E}">
        <p14:creationId xmlns:p14="http://schemas.microsoft.com/office/powerpoint/2010/main" val="57987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riting on a piece of paper&#10;&#10;Description automatically generated with medium confidence">
            <a:extLst>
              <a:ext uri="{FF2B5EF4-FFF2-40B4-BE49-F238E27FC236}">
                <a16:creationId xmlns:a16="http://schemas.microsoft.com/office/drawing/2014/main" id="{FC07C6D0-BD54-ECFB-E1B4-46315B0F5DA5}"/>
              </a:ext>
            </a:extLst>
          </p:cNvPr>
          <p:cNvPicPr>
            <a:picLocks noChangeAspect="1"/>
          </p:cNvPicPr>
          <p:nvPr/>
        </p:nvPicPr>
        <p:blipFill>
          <a:blip r:embed="rId3">
            <a:alphaModFix amt="12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8370" y="681858"/>
            <a:ext cx="10355260" cy="6858000"/>
          </a:xfrm>
          <a:prstGeom prst="rect">
            <a:avLst/>
          </a:prstGeom>
          <a:ln>
            <a:noFill/>
          </a:ln>
          <a:effectLst>
            <a:softEdge rad="635000"/>
          </a:effectLst>
        </p:spPr>
      </p:pic>
      <p:sp>
        <p:nvSpPr>
          <p:cNvPr id="2" name="Title 1">
            <a:extLst>
              <a:ext uri="{FF2B5EF4-FFF2-40B4-BE49-F238E27FC236}">
                <a16:creationId xmlns:a16="http://schemas.microsoft.com/office/drawing/2014/main" id="{60D77A2C-EF0D-43A1-8DBC-544A251381AB}"/>
              </a:ext>
            </a:extLst>
          </p:cNvPr>
          <p:cNvSpPr>
            <a:spLocks noGrp="1"/>
          </p:cNvSpPr>
          <p:nvPr>
            <p:ph type="title"/>
          </p:nvPr>
        </p:nvSpPr>
        <p:spPr>
          <a:xfrm>
            <a:off x="361886" y="797372"/>
            <a:ext cx="11029616" cy="632214"/>
          </a:xfrm>
        </p:spPr>
        <p:txBody>
          <a:bodyPr>
            <a:normAutofit/>
          </a:bodyPr>
          <a:lstStyle/>
          <a:p>
            <a:r>
              <a:rPr lang="en-US" sz="3200" cap="none" dirty="0">
                <a:solidFill>
                  <a:srgbClr val="000000"/>
                </a:solidFill>
                <a:latin typeface="Arial Black" panose="020B0A04020102020204" pitchFamily="34" charset="0"/>
              </a:rPr>
              <a:t>FLORIDA BAKER ACT HISTORICAL DATA</a:t>
            </a:r>
          </a:p>
        </p:txBody>
      </p:sp>
      <p:graphicFrame>
        <p:nvGraphicFramePr>
          <p:cNvPr id="5" name="Chart 4">
            <a:extLst>
              <a:ext uri="{FF2B5EF4-FFF2-40B4-BE49-F238E27FC236}">
                <a16:creationId xmlns:a16="http://schemas.microsoft.com/office/drawing/2014/main" id="{CB81E299-58B3-4EE8-AF5D-12E6A27986A3}"/>
              </a:ext>
            </a:extLst>
          </p:cNvPr>
          <p:cNvGraphicFramePr>
            <a:graphicFrameLocks/>
          </p:cNvGraphicFramePr>
          <p:nvPr>
            <p:extLst>
              <p:ext uri="{D42A27DB-BD31-4B8C-83A1-F6EECF244321}">
                <p14:modId xmlns:p14="http://schemas.microsoft.com/office/powerpoint/2010/main" val="2616720726"/>
              </p:ext>
            </p:extLst>
          </p:nvPr>
        </p:nvGraphicFramePr>
        <p:xfrm>
          <a:off x="3112849" y="1517513"/>
          <a:ext cx="6711639" cy="5186691"/>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5319A5C0-4D24-FDA2-C954-387C2429F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3905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up)">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up)">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up)">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up)">
                                      <p:cBhvr>
                                        <p:cTn id="19" dur="500"/>
                                        <p:tgtEl>
                                          <p:spTgt spid="5">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824600-20CF-4FA5-C970-4688C811926D}"/>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3" name="TextBox 2">
            <a:extLst>
              <a:ext uri="{FF2B5EF4-FFF2-40B4-BE49-F238E27FC236}">
                <a16:creationId xmlns:a16="http://schemas.microsoft.com/office/drawing/2014/main" id="{5F32941F-6F62-33D2-872F-48E7F7565C25}"/>
              </a:ext>
            </a:extLst>
          </p:cNvPr>
          <p:cNvSpPr txBox="1"/>
          <p:nvPr/>
        </p:nvSpPr>
        <p:spPr>
          <a:xfrm>
            <a:off x="700161" y="1713407"/>
            <a:ext cx="7118366" cy="3539430"/>
          </a:xfrm>
          <a:prstGeom prst="rect">
            <a:avLst/>
          </a:prstGeom>
          <a:noFill/>
        </p:spPr>
        <p:txBody>
          <a:bodyPr wrap="square">
            <a:spAutoFit/>
          </a:bodyPr>
          <a:lstStyle/>
          <a:p>
            <a:pPr marL="285750" indent="-285750">
              <a:buClr>
                <a:schemeClr val="accent1">
                  <a:lumMod val="60000"/>
                  <a:lumOff val="40000"/>
                </a:schemeClr>
              </a:buClr>
              <a:buFont typeface="Arial" panose="020B0604020202020204" pitchFamily="34" charset="0"/>
              <a:buChar char="•"/>
            </a:pPr>
            <a:r>
              <a:rPr lang="en-US" sz="2800" dirty="0">
                <a:solidFill>
                  <a:schemeClr val="tx2">
                    <a:lumMod val="50000"/>
                  </a:schemeClr>
                </a:solidFill>
                <a:latin typeface="Arial" panose="020B0604020202020204" pitchFamily="34" charset="0"/>
                <a:cs typeface="Arial" panose="020B0604020202020204" pitchFamily="34" charset="0"/>
              </a:rPr>
              <a:t>Children and adolescent high utilizers are defined as those under the age of 18 with three or more of the following encounters within six months:</a:t>
            </a:r>
          </a:p>
          <a:p>
            <a:pPr>
              <a:buClr>
                <a:schemeClr val="accent1">
                  <a:lumMod val="60000"/>
                  <a:lumOff val="40000"/>
                </a:schemeClr>
              </a:buClr>
            </a:pPr>
            <a:endParaRPr lang="en-US" sz="2800" dirty="0">
              <a:solidFill>
                <a:schemeClr val="tx2">
                  <a:lumMod val="50000"/>
                </a:schemeClr>
              </a:solidFill>
              <a:latin typeface="Arial" panose="020B0604020202020204" pitchFamily="34" charset="0"/>
              <a:cs typeface="Arial" panose="020B0604020202020204" pitchFamily="34" charset="0"/>
            </a:endParaRPr>
          </a:p>
          <a:p>
            <a:pPr marL="742950" lvl="1" indent="-285750">
              <a:buClr>
                <a:schemeClr val="accent1">
                  <a:lumMod val="60000"/>
                  <a:lumOff val="40000"/>
                </a:schemeClr>
              </a:buClr>
              <a:buFont typeface="Arial" panose="020B0604020202020204" pitchFamily="34" charset="0"/>
              <a:buChar char="•"/>
            </a:pPr>
            <a:r>
              <a:rPr lang="en-US" sz="2800" dirty="0">
                <a:solidFill>
                  <a:schemeClr val="tx2">
                    <a:lumMod val="50000"/>
                  </a:schemeClr>
                </a:solidFill>
                <a:latin typeface="Arial" panose="020B0604020202020204" pitchFamily="34" charset="0"/>
                <a:cs typeface="Arial" panose="020B0604020202020204" pitchFamily="34" charset="0"/>
              </a:rPr>
              <a:t>Behavioral health related admissions to a crisis stabilization unit; or</a:t>
            </a:r>
          </a:p>
          <a:p>
            <a:pPr marL="742950" lvl="1" indent="-285750">
              <a:buClr>
                <a:schemeClr val="accent1">
                  <a:lumMod val="60000"/>
                  <a:lumOff val="40000"/>
                </a:schemeClr>
              </a:buClr>
              <a:buFont typeface="Arial" panose="020B0604020202020204" pitchFamily="34" charset="0"/>
              <a:buChar char="•"/>
            </a:pPr>
            <a:r>
              <a:rPr lang="en-US" sz="2800" dirty="0">
                <a:solidFill>
                  <a:schemeClr val="tx2">
                    <a:lumMod val="50000"/>
                  </a:schemeClr>
                </a:solidFill>
                <a:latin typeface="Arial" panose="020B0604020202020204" pitchFamily="34" charset="0"/>
                <a:cs typeface="Arial" panose="020B0604020202020204" pitchFamily="34" charset="0"/>
              </a:rPr>
              <a:t>Inpatient psychiatric hospitalizations. </a:t>
            </a:r>
          </a:p>
        </p:txBody>
      </p:sp>
      <p:sp>
        <p:nvSpPr>
          <p:cNvPr id="4" name="Title 7">
            <a:extLst>
              <a:ext uri="{FF2B5EF4-FFF2-40B4-BE49-F238E27FC236}">
                <a16:creationId xmlns:a16="http://schemas.microsoft.com/office/drawing/2014/main" id="{E23FCAE0-86C4-BD24-744E-06328B87ADED}"/>
              </a:ext>
            </a:extLst>
          </p:cNvPr>
          <p:cNvSpPr txBox="1">
            <a:spLocks/>
          </p:cNvSpPr>
          <p:nvPr/>
        </p:nvSpPr>
        <p:spPr>
          <a:xfrm>
            <a:off x="369651" y="209956"/>
            <a:ext cx="12192000" cy="1736332"/>
          </a:xfrm>
          <a:prstGeom prst="rect">
            <a:avLst/>
          </a:prstGeom>
        </p:spPr>
        <p:txBody>
          <a:bodyPr anchor="ctr">
            <a:normAutofit/>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rial Black" panose="020B0A04020102020204" pitchFamily="34" charset="0"/>
                <a:cs typeface="Aktiv Grotesk Black" panose="020B0904020202020204" pitchFamily="34" charset="0"/>
              </a:rPr>
              <a:t>HB 945 High Utilizers Definition</a:t>
            </a:r>
          </a:p>
        </p:txBody>
      </p:sp>
      <p:pic>
        <p:nvPicPr>
          <p:cNvPr id="6" name="Picture 5" descr="A person with the hand on the chin&#10;&#10;Description automatically generated with low confidence">
            <a:extLst>
              <a:ext uri="{FF2B5EF4-FFF2-40B4-BE49-F238E27FC236}">
                <a16:creationId xmlns:a16="http://schemas.microsoft.com/office/drawing/2014/main" id="{E640A3A9-A7A2-2D8B-33BC-558286548E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9036" y="1572305"/>
            <a:ext cx="2734863" cy="3646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2828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3.xml><?xml version="1.0" encoding="utf-8"?>
<a:theme xmlns:a="http://schemas.openxmlformats.org/drawingml/2006/main" name="1_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tx2">
            <a:lumMod val="50000"/>
            <a:lumOff val="50000"/>
          </a:schemeClr>
        </a:solidFill>
        <a:effectLst>
          <a:outerShdw blurRad="50800" dist="38100" dir="8100000" algn="tr"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2940</TotalTime>
  <Words>1385</Words>
  <Application>Microsoft Office PowerPoint</Application>
  <PresentationFormat>Widescreen</PresentationFormat>
  <Paragraphs>242</Paragraphs>
  <Slides>21</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Arial Black</vt:lpstr>
      <vt:lpstr>Arial Narrow</vt:lpstr>
      <vt:lpstr>Calibri</vt:lpstr>
      <vt:lpstr>Calibri Light</vt:lpstr>
      <vt:lpstr>Roboto</vt:lpstr>
      <vt:lpstr>Verdana</vt:lpstr>
      <vt:lpstr>Wingdings 2</vt:lpstr>
      <vt:lpstr>Office Theme</vt:lpstr>
      <vt:lpstr>Theme-DCF</vt:lpstr>
      <vt:lpstr>1_Theme-DCF</vt:lpstr>
      <vt:lpstr>PowerPoint Presentation</vt:lpstr>
      <vt:lpstr>PowerPoint Presentation</vt:lpstr>
      <vt:lpstr>PowerPoint Presentation</vt:lpstr>
      <vt:lpstr>PowerPoint Presentation</vt:lpstr>
      <vt:lpstr>PowerPoint Presentation</vt:lpstr>
      <vt:lpstr>PowerPoint Presentation</vt:lpstr>
      <vt:lpstr>FISCAL YEAR 2021-2022 FLORIDA BAKER ACT DATA</vt:lpstr>
      <vt:lpstr>FLORIDA BAKER ACT HISTORICAL DATA</vt:lpstr>
      <vt:lpstr>PowerPoint Presentation</vt:lpstr>
      <vt:lpstr>DCF High Utilizer Data by Age, Race and Gender</vt:lpstr>
      <vt:lpstr>DCF High Utilizer Data by Diagnosis</vt:lpstr>
      <vt:lpstr>Medicaid High Utilizer Data by Age, Race and Gender</vt:lpstr>
      <vt:lpstr>Medicaid High Utilizer Data by Diagnoses</vt:lpstr>
      <vt:lpstr>Actions Taken: Children's Care Coordination</vt:lpstr>
      <vt:lpstr>Actions Taken: Baker Act Data Portal</vt:lpstr>
      <vt:lpstr>BAKER ACT DATA COLLECTION INITIATIVE </vt:lpstr>
      <vt:lpstr>Baker act data collection benefits</vt:lpstr>
      <vt:lpstr>PowerPoint Presentation</vt:lpstr>
      <vt:lpstr>Provider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Children and Families and Agency for Health Care Administration</dc:title>
  <dc:creator>Edwards, Joseph</dc:creator>
  <cp:lastModifiedBy>Platt, Aaron</cp:lastModifiedBy>
  <cp:revision>73</cp:revision>
  <cp:lastPrinted>2023-08-01T20:48:00Z</cp:lastPrinted>
  <dcterms:created xsi:type="dcterms:W3CDTF">2021-12-17T19:46:17Z</dcterms:created>
  <dcterms:modified xsi:type="dcterms:W3CDTF">2023-08-02T14:29:39Z</dcterms:modified>
</cp:coreProperties>
</file>